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5" r:id="rId1"/>
  </p:sldMasterIdLst>
  <p:notesMasterIdLst>
    <p:notesMasterId r:id="rId34"/>
  </p:notesMasterIdLst>
  <p:handoutMasterIdLst>
    <p:handoutMasterId r:id="rId35"/>
  </p:handoutMasterIdLst>
  <p:sldIdLst>
    <p:sldId id="294" r:id="rId2"/>
    <p:sldId id="257" r:id="rId3"/>
    <p:sldId id="263" r:id="rId4"/>
    <p:sldId id="266" r:id="rId5"/>
    <p:sldId id="298" r:id="rId6"/>
    <p:sldId id="293" r:id="rId7"/>
    <p:sldId id="272" r:id="rId8"/>
    <p:sldId id="297" r:id="rId9"/>
    <p:sldId id="295" r:id="rId10"/>
    <p:sldId id="258" r:id="rId11"/>
    <p:sldId id="264" r:id="rId12"/>
    <p:sldId id="286" r:id="rId13"/>
    <p:sldId id="259" r:id="rId14"/>
    <p:sldId id="289" r:id="rId15"/>
    <p:sldId id="290" r:id="rId16"/>
    <p:sldId id="276" r:id="rId17"/>
    <p:sldId id="291" r:id="rId18"/>
    <p:sldId id="273" r:id="rId19"/>
    <p:sldId id="288" r:id="rId20"/>
    <p:sldId id="268" r:id="rId21"/>
    <p:sldId id="283" r:id="rId22"/>
    <p:sldId id="267" r:id="rId23"/>
    <p:sldId id="270" r:id="rId24"/>
    <p:sldId id="271" r:id="rId25"/>
    <p:sldId id="296" r:id="rId26"/>
    <p:sldId id="292" r:id="rId27"/>
    <p:sldId id="260" r:id="rId28"/>
    <p:sldId id="261" r:id="rId29"/>
    <p:sldId id="282" r:id="rId30"/>
    <p:sldId id="299" r:id="rId31"/>
    <p:sldId id="262"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29760"/>
  </p:normalViewPr>
  <p:slideViewPr>
    <p:cSldViewPr snapToGrid="0" snapToObjects="1">
      <p:cViewPr varScale="1">
        <p:scale>
          <a:sx n="33" d="100"/>
          <a:sy n="33" d="100"/>
        </p:scale>
        <p:origin x="3152" y="20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1" d="100"/>
          <a:sy n="141" d="100"/>
        </p:scale>
        <p:origin x="33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6D84D-EEBB-3844-9BBB-7C816A60E009}" type="doc">
      <dgm:prSet loTypeId="urn:microsoft.com/office/officeart/2005/8/layout/arrow2" loCatId="" qsTypeId="urn:microsoft.com/office/officeart/2005/8/quickstyle/simple1" qsCatId="simple" csTypeId="urn:microsoft.com/office/officeart/2005/8/colors/accent1_2" csCatId="accent1" phldr="1"/>
      <dgm:spPr/>
    </dgm:pt>
    <dgm:pt modelId="{D76CBEC7-6961-DA45-A3E4-B709E0993B0C}">
      <dgm:prSet phldrT="[Text]"/>
      <dgm:spPr/>
      <dgm:t>
        <a:bodyPr/>
        <a:lstStyle/>
        <a:p>
          <a:endParaRPr lang="en-US" dirty="0"/>
        </a:p>
      </dgm:t>
    </dgm:pt>
    <dgm:pt modelId="{185D81AE-18F4-E445-B49C-AF090813AAD0}" type="parTrans" cxnId="{8DD52181-46FB-A84A-814C-78C59EE91F7B}">
      <dgm:prSet/>
      <dgm:spPr/>
      <dgm:t>
        <a:bodyPr/>
        <a:lstStyle/>
        <a:p>
          <a:endParaRPr lang="en-US"/>
        </a:p>
      </dgm:t>
    </dgm:pt>
    <dgm:pt modelId="{196AA7AB-1BFE-AB40-AF02-C70B72DC218A}" type="sibTrans" cxnId="{8DD52181-46FB-A84A-814C-78C59EE91F7B}">
      <dgm:prSet/>
      <dgm:spPr/>
      <dgm:t>
        <a:bodyPr/>
        <a:lstStyle/>
        <a:p>
          <a:endParaRPr lang="en-US"/>
        </a:p>
      </dgm:t>
    </dgm:pt>
    <dgm:pt modelId="{83160260-2940-894C-829D-D61C1F0EA883}">
      <dgm:prSet phldrT="[Text]" custT="1"/>
      <dgm:spPr/>
      <dgm:t>
        <a:bodyPr/>
        <a:lstStyle/>
        <a:p>
          <a:r>
            <a:rPr lang="en-US" sz="6600" dirty="0"/>
            <a:t>Moving On</a:t>
          </a:r>
        </a:p>
      </dgm:t>
    </dgm:pt>
    <dgm:pt modelId="{546DC6DA-C6F4-8042-9CC5-C0E2CE946FAF}" type="parTrans" cxnId="{0BF7D07B-F368-3D45-94B6-64AF0DC74FD7}">
      <dgm:prSet/>
      <dgm:spPr/>
      <dgm:t>
        <a:bodyPr/>
        <a:lstStyle/>
        <a:p>
          <a:endParaRPr lang="en-US"/>
        </a:p>
      </dgm:t>
    </dgm:pt>
    <dgm:pt modelId="{E85149BC-250B-3540-88B9-545E9FBC5421}" type="sibTrans" cxnId="{0BF7D07B-F368-3D45-94B6-64AF0DC74FD7}">
      <dgm:prSet/>
      <dgm:spPr/>
      <dgm:t>
        <a:bodyPr/>
        <a:lstStyle/>
        <a:p>
          <a:endParaRPr lang="en-US"/>
        </a:p>
      </dgm:t>
    </dgm:pt>
    <dgm:pt modelId="{67483A77-0D51-7C41-80C4-6C78F5D9FD62}">
      <dgm:prSet phldrT="[Text]" custT="1"/>
      <dgm:spPr/>
      <dgm:t>
        <a:bodyPr/>
        <a:lstStyle/>
        <a:p>
          <a:endParaRPr lang="en-US" sz="3600" dirty="0"/>
        </a:p>
      </dgm:t>
    </dgm:pt>
    <dgm:pt modelId="{8F133FA5-60D7-A84D-8F78-CCEE7E65A944}" type="sibTrans" cxnId="{F37D1F4C-0F72-074C-8351-30017DEC39CE}">
      <dgm:prSet/>
      <dgm:spPr/>
      <dgm:t>
        <a:bodyPr/>
        <a:lstStyle/>
        <a:p>
          <a:endParaRPr lang="en-US"/>
        </a:p>
      </dgm:t>
    </dgm:pt>
    <dgm:pt modelId="{729B0216-8510-A642-B318-C55EEF9E4653}" type="parTrans" cxnId="{F37D1F4C-0F72-074C-8351-30017DEC39CE}">
      <dgm:prSet/>
      <dgm:spPr/>
      <dgm:t>
        <a:bodyPr/>
        <a:lstStyle/>
        <a:p>
          <a:endParaRPr lang="en-US"/>
        </a:p>
      </dgm:t>
    </dgm:pt>
    <dgm:pt modelId="{97C33003-197A-A646-97C8-B05649C27295}" type="pres">
      <dgm:prSet presAssocID="{D186D84D-EEBB-3844-9BBB-7C816A60E009}" presName="arrowDiagram" presStyleCnt="0">
        <dgm:presLayoutVars>
          <dgm:chMax val="5"/>
          <dgm:dir/>
          <dgm:resizeHandles val="exact"/>
        </dgm:presLayoutVars>
      </dgm:prSet>
      <dgm:spPr/>
    </dgm:pt>
    <dgm:pt modelId="{171C0D48-304B-1946-BAA3-FE50562A942F}" type="pres">
      <dgm:prSet presAssocID="{D186D84D-EEBB-3844-9BBB-7C816A60E009}" presName="arrow" presStyleLbl="bgShp" presStyleIdx="0" presStyleCnt="1" custScaleX="124799" custLinFactNeighborX="-5877" custLinFactNeighborY="697"/>
      <dgm:spPr/>
    </dgm:pt>
    <dgm:pt modelId="{30431AF2-D65A-E546-A8BD-2F195E979A2B}" type="pres">
      <dgm:prSet presAssocID="{D186D84D-EEBB-3844-9BBB-7C816A60E009}" presName="arrowDiagram3" presStyleCnt="0"/>
      <dgm:spPr/>
    </dgm:pt>
    <dgm:pt modelId="{E4BBC783-6496-5F4E-B483-0D7812AE1BE9}" type="pres">
      <dgm:prSet presAssocID="{D76CBEC7-6961-DA45-A3E4-B709E0993B0C}" presName="bullet3a" presStyleLbl="node1" presStyleIdx="0" presStyleCnt="3" custLinFactX="1400000" custLinFactY="-500000" custLinFactNeighborX="1443809" custLinFactNeighborY="-586384"/>
      <dgm:spPr/>
    </dgm:pt>
    <dgm:pt modelId="{7D9D6807-E61C-8D4A-BFF4-3DF27FD3840C}" type="pres">
      <dgm:prSet presAssocID="{D76CBEC7-6961-DA45-A3E4-B709E0993B0C}" presName="textBox3a" presStyleLbl="revTx" presStyleIdx="0" presStyleCnt="3" custFlipVert="1" custFlipHor="1" custScaleX="608443" custScaleY="23901">
        <dgm:presLayoutVars>
          <dgm:bulletEnabled val="1"/>
        </dgm:presLayoutVars>
      </dgm:prSet>
      <dgm:spPr/>
    </dgm:pt>
    <dgm:pt modelId="{00BB27F3-B7D0-4441-87CE-D1E348A73495}" type="pres">
      <dgm:prSet presAssocID="{83160260-2940-894C-829D-D61C1F0EA883}" presName="bullet3b" presStyleLbl="node1" presStyleIdx="1" presStyleCnt="3" custLinFactX="559397" custLinFactY="-100000" custLinFactNeighborX="600000" custLinFactNeighborY="-184136"/>
      <dgm:spPr/>
    </dgm:pt>
    <dgm:pt modelId="{6AFE8464-8399-2C4D-B579-42370D9C8E98}" type="pres">
      <dgm:prSet presAssocID="{83160260-2940-894C-829D-D61C1F0EA883}" presName="textBox3b" presStyleLbl="revTx" presStyleIdx="1" presStyleCnt="3" custScaleX="323141" custScaleY="28511" custLinFactX="-2695" custLinFactNeighborX="-100000" custLinFactNeighborY="-73773">
        <dgm:presLayoutVars>
          <dgm:bulletEnabled val="1"/>
        </dgm:presLayoutVars>
      </dgm:prSet>
      <dgm:spPr/>
    </dgm:pt>
    <dgm:pt modelId="{98E96FA3-8D73-7844-BBDD-567D9A5C1B85}" type="pres">
      <dgm:prSet presAssocID="{67483A77-0D51-7C41-80C4-6C78F5D9FD62}" presName="bullet3c" presStyleLbl="node1" presStyleIdx="2" presStyleCnt="3" custLinFactX="200000" custLinFactNeighborX="297805" custLinFactNeighborY="-84100"/>
      <dgm:spPr/>
    </dgm:pt>
    <dgm:pt modelId="{C6F87090-4107-F842-A714-7D8447162B44}" type="pres">
      <dgm:prSet presAssocID="{67483A77-0D51-7C41-80C4-6C78F5D9FD62}" presName="textBox3c" presStyleLbl="revTx" presStyleIdx="2" presStyleCnt="3" custScaleX="488250" custScaleY="26619" custLinFactX="-16636" custLinFactNeighborX="-100000" custLinFactNeighborY="33865">
        <dgm:presLayoutVars>
          <dgm:bulletEnabled val="1"/>
        </dgm:presLayoutVars>
      </dgm:prSet>
      <dgm:spPr/>
    </dgm:pt>
  </dgm:ptLst>
  <dgm:cxnLst>
    <dgm:cxn modelId="{F37D1F4C-0F72-074C-8351-30017DEC39CE}" srcId="{D186D84D-EEBB-3844-9BBB-7C816A60E009}" destId="{67483A77-0D51-7C41-80C4-6C78F5D9FD62}" srcOrd="2" destOrd="0" parTransId="{729B0216-8510-A642-B318-C55EEF9E4653}" sibTransId="{8F133FA5-60D7-A84D-8F78-CCEE7E65A944}"/>
    <dgm:cxn modelId="{0BF7D07B-F368-3D45-94B6-64AF0DC74FD7}" srcId="{D186D84D-EEBB-3844-9BBB-7C816A60E009}" destId="{83160260-2940-894C-829D-D61C1F0EA883}" srcOrd="1" destOrd="0" parTransId="{546DC6DA-C6F4-8042-9CC5-C0E2CE946FAF}" sibTransId="{E85149BC-250B-3540-88B9-545E9FBC5421}"/>
    <dgm:cxn modelId="{8DD52181-46FB-A84A-814C-78C59EE91F7B}" srcId="{D186D84D-EEBB-3844-9BBB-7C816A60E009}" destId="{D76CBEC7-6961-DA45-A3E4-B709E0993B0C}" srcOrd="0" destOrd="0" parTransId="{185D81AE-18F4-E445-B49C-AF090813AAD0}" sibTransId="{196AA7AB-1BFE-AB40-AF02-C70B72DC218A}"/>
    <dgm:cxn modelId="{B90C388D-B6A8-4D41-BD8C-67CED09D5EA6}" type="presOf" srcId="{67483A77-0D51-7C41-80C4-6C78F5D9FD62}" destId="{C6F87090-4107-F842-A714-7D8447162B44}" srcOrd="0" destOrd="0" presId="urn:microsoft.com/office/officeart/2005/8/layout/arrow2"/>
    <dgm:cxn modelId="{71B0DADA-6915-4446-872F-5F6C44C47550}" type="presOf" srcId="{D186D84D-EEBB-3844-9BBB-7C816A60E009}" destId="{97C33003-197A-A646-97C8-B05649C27295}" srcOrd="0" destOrd="0" presId="urn:microsoft.com/office/officeart/2005/8/layout/arrow2"/>
    <dgm:cxn modelId="{807769E5-E2EC-984A-B308-5F25035D5108}" type="presOf" srcId="{83160260-2940-894C-829D-D61C1F0EA883}" destId="{6AFE8464-8399-2C4D-B579-42370D9C8E98}" srcOrd="0" destOrd="0" presId="urn:microsoft.com/office/officeart/2005/8/layout/arrow2"/>
    <dgm:cxn modelId="{09EACEED-4599-074C-BEA3-F31E02B8685B}" type="presOf" srcId="{D76CBEC7-6961-DA45-A3E4-B709E0993B0C}" destId="{7D9D6807-E61C-8D4A-BFF4-3DF27FD3840C}" srcOrd="0" destOrd="0" presId="urn:microsoft.com/office/officeart/2005/8/layout/arrow2"/>
    <dgm:cxn modelId="{57B6890D-86FD-6C41-9B88-8707AFFFC62A}" type="presParOf" srcId="{97C33003-197A-A646-97C8-B05649C27295}" destId="{171C0D48-304B-1946-BAA3-FE50562A942F}" srcOrd="0" destOrd="0" presId="urn:microsoft.com/office/officeart/2005/8/layout/arrow2"/>
    <dgm:cxn modelId="{17704E10-DFBB-F64A-8FCF-2FB87E0ACD85}" type="presParOf" srcId="{97C33003-197A-A646-97C8-B05649C27295}" destId="{30431AF2-D65A-E546-A8BD-2F195E979A2B}" srcOrd="1" destOrd="0" presId="urn:microsoft.com/office/officeart/2005/8/layout/arrow2"/>
    <dgm:cxn modelId="{05BFE4B5-F470-9942-B507-DC959E92E137}" type="presParOf" srcId="{30431AF2-D65A-E546-A8BD-2F195E979A2B}" destId="{E4BBC783-6496-5F4E-B483-0D7812AE1BE9}" srcOrd="0" destOrd="0" presId="urn:microsoft.com/office/officeart/2005/8/layout/arrow2"/>
    <dgm:cxn modelId="{F767A12D-5174-DB4C-A54F-11125C2FFEC9}" type="presParOf" srcId="{30431AF2-D65A-E546-A8BD-2F195E979A2B}" destId="{7D9D6807-E61C-8D4A-BFF4-3DF27FD3840C}" srcOrd="1" destOrd="0" presId="urn:microsoft.com/office/officeart/2005/8/layout/arrow2"/>
    <dgm:cxn modelId="{6C4EB08F-B382-B94F-9A54-6A3C8A8B097C}" type="presParOf" srcId="{30431AF2-D65A-E546-A8BD-2F195E979A2B}" destId="{00BB27F3-B7D0-4441-87CE-D1E348A73495}" srcOrd="2" destOrd="0" presId="urn:microsoft.com/office/officeart/2005/8/layout/arrow2"/>
    <dgm:cxn modelId="{2F3CC3A8-A43B-2146-8C7D-4251E714436B}" type="presParOf" srcId="{30431AF2-D65A-E546-A8BD-2F195E979A2B}" destId="{6AFE8464-8399-2C4D-B579-42370D9C8E98}" srcOrd="3" destOrd="0" presId="urn:microsoft.com/office/officeart/2005/8/layout/arrow2"/>
    <dgm:cxn modelId="{C295901C-8377-B948-AD73-498904EB5F35}" type="presParOf" srcId="{30431AF2-D65A-E546-A8BD-2F195E979A2B}" destId="{98E96FA3-8D73-7844-BBDD-567D9A5C1B85}" srcOrd="4" destOrd="0" presId="urn:microsoft.com/office/officeart/2005/8/layout/arrow2"/>
    <dgm:cxn modelId="{D060FD80-715C-994F-B475-6B9F38F2DFD4}" type="presParOf" srcId="{30431AF2-D65A-E546-A8BD-2F195E979A2B}" destId="{C6F87090-4107-F842-A714-7D8447162B44}"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C0D48-304B-1946-BAA3-FE50562A942F}">
      <dsp:nvSpPr>
        <dsp:cNvPr id="0" name=""/>
        <dsp:cNvSpPr/>
      </dsp:nvSpPr>
      <dsp:spPr>
        <a:xfrm>
          <a:off x="0" y="0"/>
          <a:ext cx="12192029" cy="610583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BC783-6496-5F4E-B483-0D7812AE1BE9}">
      <dsp:nvSpPr>
        <dsp:cNvPr id="0" name=""/>
        <dsp:cNvSpPr/>
      </dsp:nvSpPr>
      <dsp:spPr>
        <a:xfrm>
          <a:off x="10073177" y="1454801"/>
          <a:ext cx="254002" cy="254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D6807-E61C-8D4A-BFF4-3DF27FD3840C}">
      <dsp:nvSpPr>
        <dsp:cNvPr id="0" name=""/>
        <dsp:cNvSpPr/>
      </dsp:nvSpPr>
      <dsp:spPr>
        <a:xfrm flipH="1" flipV="1">
          <a:off x="-2809900" y="5012663"/>
          <a:ext cx="13849711" cy="421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591" tIns="0" rIns="0" bIns="0" numCol="1" spcCol="1270" anchor="t" anchorCtr="0">
          <a:noAutofit/>
        </a:bodyPr>
        <a:lstStyle/>
        <a:p>
          <a:pPr marL="0" lvl="0" indent="0" algn="l" defTabSz="1333500">
            <a:lnSpc>
              <a:spcPct val="90000"/>
            </a:lnSpc>
            <a:spcBef>
              <a:spcPct val="0"/>
            </a:spcBef>
            <a:spcAft>
              <a:spcPct val="35000"/>
            </a:spcAft>
            <a:buNone/>
          </a:pPr>
          <a:endParaRPr lang="en-US" sz="3000" kern="1200" dirty="0"/>
        </a:p>
      </dsp:txBody>
      <dsp:txXfrm rot="10800000">
        <a:off x="-2809900" y="5012663"/>
        <a:ext cx="13849711" cy="421753"/>
      </dsp:txXfrm>
    </dsp:sp>
    <dsp:sp modelId="{00BB27F3-B7D0-4441-87CE-D1E348A73495}">
      <dsp:nvSpPr>
        <dsp:cNvPr id="0" name=""/>
        <dsp:cNvSpPr/>
      </dsp:nvSpPr>
      <dsp:spPr>
        <a:xfrm>
          <a:off x="10415360" y="1250045"/>
          <a:ext cx="459158" cy="4591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FE8464-8399-2C4D-B579-42370D9C8E98}">
      <dsp:nvSpPr>
        <dsp:cNvPr id="0" name=""/>
        <dsp:cNvSpPr/>
      </dsp:nvSpPr>
      <dsp:spPr>
        <a:xfrm>
          <a:off x="297713" y="1521115"/>
          <a:ext cx="7576492" cy="94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299" tIns="0" rIns="0" bIns="0" numCol="1" spcCol="1270" anchor="t" anchorCtr="0">
          <a:noAutofit/>
        </a:bodyPr>
        <a:lstStyle/>
        <a:p>
          <a:pPr marL="0" lvl="0" indent="0" algn="l" defTabSz="2933700">
            <a:lnSpc>
              <a:spcPct val="90000"/>
            </a:lnSpc>
            <a:spcBef>
              <a:spcPct val="0"/>
            </a:spcBef>
            <a:spcAft>
              <a:spcPct val="35000"/>
            </a:spcAft>
            <a:buNone/>
          </a:pPr>
          <a:r>
            <a:rPr lang="en-US" sz="6600" kern="1200" dirty="0"/>
            <a:t>Moving On</a:t>
          </a:r>
        </a:p>
      </dsp:txBody>
      <dsp:txXfrm>
        <a:off x="297713" y="1521115"/>
        <a:ext cx="7576492" cy="947013"/>
      </dsp:txXfrm>
    </dsp:sp>
    <dsp:sp modelId="{98E96FA3-8D73-7844-BBDD-567D9A5C1B85}">
      <dsp:nvSpPr>
        <dsp:cNvPr id="0" name=""/>
        <dsp:cNvSpPr/>
      </dsp:nvSpPr>
      <dsp:spPr>
        <a:xfrm>
          <a:off x="10949319" y="1010735"/>
          <a:ext cx="635006" cy="635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87090-4107-F842-A714-7D8447162B44}">
      <dsp:nvSpPr>
        <dsp:cNvPr id="0" name=""/>
        <dsp:cNvSpPr/>
      </dsp:nvSpPr>
      <dsp:spPr>
        <a:xfrm>
          <a:off x="819501" y="4856339"/>
          <a:ext cx="11447704" cy="1129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477" tIns="0" rIns="0" bIns="0" numCol="1" spcCol="1270" anchor="t" anchorCtr="0">
          <a:noAutofit/>
        </a:bodyPr>
        <a:lstStyle/>
        <a:p>
          <a:pPr marL="0" lvl="0" indent="0" algn="l" defTabSz="1600200">
            <a:lnSpc>
              <a:spcPct val="90000"/>
            </a:lnSpc>
            <a:spcBef>
              <a:spcPct val="0"/>
            </a:spcBef>
            <a:spcAft>
              <a:spcPct val="35000"/>
            </a:spcAft>
            <a:buNone/>
          </a:pPr>
          <a:endParaRPr lang="en-US" sz="3600" kern="1200" dirty="0"/>
        </a:p>
      </dsp:txBody>
      <dsp:txXfrm>
        <a:off x="819501" y="4856339"/>
        <a:ext cx="11447704" cy="112959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012EE4-46BC-854B-ABE5-9F40E33E5DE7}"/>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0C94A4-7655-0644-8AAA-B323E6167158}"/>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CE39C2B6-0D0D-7049-9B8C-4E4D6D71CB81}" type="datetimeFigureOut">
              <a:rPr lang="en-US" smtClean="0"/>
              <a:t>5/13/19</a:t>
            </a:fld>
            <a:endParaRPr lang="en-US"/>
          </a:p>
        </p:txBody>
      </p:sp>
      <p:sp>
        <p:nvSpPr>
          <p:cNvPr id="4" name="Footer Placeholder 3">
            <a:extLst>
              <a:ext uri="{FF2B5EF4-FFF2-40B4-BE49-F238E27FC236}">
                <a16:creationId xmlns:a16="http://schemas.microsoft.com/office/drawing/2014/main" id="{308D04AE-7780-D742-BE73-FB421C6C5513}"/>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01B79E-6098-6C49-8671-83065B161492}"/>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5D0B2F42-35E1-8A48-A87B-6AFE67AC0EEF}" type="slidenum">
              <a:rPr lang="en-US" smtClean="0"/>
              <a:t>‹#›</a:t>
            </a:fld>
            <a:endParaRPr lang="en-US"/>
          </a:p>
        </p:txBody>
      </p:sp>
    </p:spTree>
    <p:extLst>
      <p:ext uri="{BB962C8B-B14F-4D97-AF65-F5344CB8AC3E}">
        <p14:creationId xmlns:p14="http://schemas.microsoft.com/office/powerpoint/2010/main" val="207347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40FCB21-21FE-0A4B-8999-82FE1EA919BE}" type="datetimeFigureOut">
              <a:rPr lang="en-US" smtClean="0"/>
              <a:t>5/13/19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7EEA4-DFFB-7A41-A438-2204C3199658}" type="slidenum">
              <a:rPr lang="en-US" smtClean="0"/>
              <a:t>‹#›</a:t>
            </a:fld>
            <a:endParaRPr lang="en-US"/>
          </a:p>
        </p:txBody>
      </p:sp>
    </p:spTree>
    <p:extLst>
      <p:ext uri="{BB962C8B-B14F-4D97-AF65-F5344CB8AC3E}">
        <p14:creationId xmlns:p14="http://schemas.microsoft.com/office/powerpoint/2010/main" val="388928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rinbartram.com/uncategorized/the-sublimated-grief-of-the-left-behi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obsontoast.com/failure-is-not-an-option-part-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ronicle.com/article/Helping-History-PhDs-Expand/2390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dium.com/@benfreeland/confessions-of-a-failed-academic-bdd40d7a174b"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pring.org.uk/2012/01/the-amazing-power-of-regret-to-shape-our-future.php"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hroniclevitae.com/news/1979-a-scholar-but-not-a-professor?cid=VTEVPMSED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mc/articles/PMC334191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apa.org/monitor/mar03/whenanger.aspx"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pa.org/monitor/mar03/whenanger.aspx"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bcnews.com/better/health/how-being-angry-can-sometimes-be-good-you-ncna801661" TargetMode="External"/><Relationship Id="rId5" Type="http://schemas.openxmlformats.org/officeDocument/2006/relationships/hyperlink" Target="http://www.stwilsonphd.com/" TargetMode="External"/><Relationship Id="rId4" Type="http://schemas.openxmlformats.org/officeDocument/2006/relationships/hyperlink" Target="https://www.apa.org/monitor/mar03/whenang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mazon.com/Kristin-Neff/e/B004DM0CVS/ref=dp_byline_cont_book_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amazon.com/Christopher-Germer/e/B001K8AN7G/ref=dp_byline_cont_book_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International_Standard_Book_Number"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n.wikipedia.org/wiki/Special:BookSources/0-7890-2324-5"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ime.com/5242871/boston-marathon-winner-desiree-linden-almost-qui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runnersworld.com/training/a19862759/sportsmanship-desiree-linden-boston-marathon/" TargetMode="External"/><Relationship Id="rId4" Type="http://schemas.openxmlformats.org/officeDocument/2006/relationships/hyperlink" Target="https://www.runnersworld.com/author/4205/kiera-aaro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ronicle.com/article/An-Adjuncts-Death-Becomes-a/141709" TargetMode="External"/><Relationship Id="rId7" Type="http://schemas.openxmlformats.org/officeDocument/2006/relationships/hyperlink" Target="https://www.chronicle.com/article/The-University-Is-a-Ticking/246119"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mazon.com/Barbara-E.-Lovitts/e/B001HOPYSG/ref=dp_byline_cont_book_1" TargetMode="External"/><Relationship Id="rId5" Type="http://schemas.openxmlformats.org/officeDocument/2006/relationships/hyperlink" Target="https://www.chronicle.com/article/This-Academic-Took-a-Job-at/243264" TargetMode="External"/><Relationship Id="rId4" Type="http://schemas.openxmlformats.org/officeDocument/2006/relationships/hyperlink" Target="http://links2.newsletter.chronicle.com/u/click?_t=d6b85331c7f64991b3bfd8ac52407544&amp;_m=f6bb8d03a43042e1a4ae1ee992013be3&amp;_e=20k72WprpqGM261MjX_KVUo6SqoYjre75IJct3J_hJ2fuOWjQLT1TnZ0gonTx7GB4IT0O1sOUtGUflYyyRPjfoGO9TfJTBk82Mq5nI8iIscCeEeMlUwNXetaeuB92mwDwyw1QlYO1V9v3amRRFfa1p9eMDq8Q4kuDnRq2dNK-b8dVSkHc-QYGeRQhKxDGtOBviglJZ-5VfdsAwxuqKkD4MhRaWV0LAebCLexbL4IoHsqH6U41Wzpfz71dxxHCYFkmaMLC_nZwTVcFCNnStVbEAhorkPw980TU7pSr4hL-YXNGt7MS1uQTZmI_Xzc1Tz26nS0XKa54QguewmqfQwAWw%3D%3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mile.amazon.com/gp/product/179460930X/ref=dbs_a_def_rwt_bibl_vppi_i1#customerReview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eaboveleadership.com/neuroscience-workshops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oi.org/10.1073/pnas.132166411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azon.com/William-Bridges/e/B000AQ4MUS/ref=dp_byline_cont_book_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mazon.com/gp/product/0738219657/ref=dbs_a_def_rwt_bibl_vppi_i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a:t>
            </a:fld>
            <a:endParaRPr lang="en-US"/>
          </a:p>
        </p:txBody>
      </p:sp>
    </p:spTree>
    <p:extLst>
      <p:ext uri="{BB962C8B-B14F-4D97-AF65-F5344CB8AC3E}">
        <p14:creationId xmlns:p14="http://schemas.microsoft.com/office/powerpoint/2010/main" val="1685301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a:t>
            </a:r>
          </a:p>
          <a:p>
            <a:endParaRPr lang="en-US" dirty="0"/>
          </a:p>
          <a:p>
            <a:r>
              <a:rPr lang="en-US" sz="1200" kern="1200" dirty="0">
                <a:solidFill>
                  <a:schemeClr val="tx1"/>
                </a:solidFill>
                <a:effectLst/>
                <a:latin typeface="+mn-lt"/>
                <a:ea typeface="+mn-ea"/>
                <a:cs typeface="+mn-cs"/>
              </a:rPr>
              <a:t>Now I’m going to talk about some of the emotions you will </a:t>
            </a:r>
            <a:r>
              <a:rPr lang="en-US" sz="1200" b="1" kern="1200" dirty="0">
                <a:solidFill>
                  <a:schemeClr val="tx1"/>
                </a:solidFill>
                <a:effectLst/>
                <a:latin typeface="+mn-lt"/>
                <a:ea typeface="+mn-ea"/>
                <a:cs typeface="+mn-cs"/>
              </a:rPr>
              <a:t>likely</a:t>
            </a:r>
            <a:r>
              <a:rPr lang="en-US" sz="1200" kern="1200" dirty="0">
                <a:solidFill>
                  <a:schemeClr val="tx1"/>
                </a:solidFill>
                <a:effectLst/>
                <a:latin typeface="+mn-lt"/>
                <a:ea typeface="+mn-ea"/>
                <a:cs typeface="+mn-cs"/>
              </a:rPr>
              <a:t> feel.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first emotions you will have to deal with is grief. Most people who decide to leave academia, whether before they finish a PhD or afterwards, have usually invested an enormous amount of time, energy and money into this process. You may have spent as many as ten years and thousands of dollars getting your degree.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feel like your identity is now tied to your particular area of study. Perhaps you been studying ethics since you were an undergraduate, taken courses, written papers in graduate school or presented at conferences, even argued your position in a oral defense. It’s pretty embedded in your psyche at this point. And you are now being told you need to “let it all 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 don’t believe you have to let it ALL go, but you may have to let go of your dream of being a professor teaching undergraduates at a liberal arts college. And that means you must go through the agonizing process of grieving what you will not get. Whether because there simply are not enough academic jobs to go around or whether it’s because you have decided the rewards of life in academia no longer mesh with your own values. Maybe you just don’t want to move to a small town in Iowa. Maybe you need more money to raise children. It really doesn’t matter why.  What matters is whether you have given yourself time to grieve.</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Mourning is the external part of loss. It is the actions we take, the rituals and the customs. If there is a ritual that will help you, feel free to use it. I’ve heard of people burning books or burying their dissertation. Grief, on the other hand, is the internal part of loss, how we feel. The internal work of grief is a process, a journey. It’s going to take some time.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77EEA4-DFFB-7A41-A438-2204C3199658}" type="slidenum">
              <a:rPr lang="en-US" smtClean="0"/>
              <a:t>10</a:t>
            </a:fld>
            <a:endParaRPr lang="en-US"/>
          </a:p>
        </p:txBody>
      </p:sp>
    </p:spTree>
    <p:extLst>
      <p:ext uri="{BB962C8B-B14F-4D97-AF65-F5344CB8AC3E}">
        <p14:creationId xmlns:p14="http://schemas.microsoft.com/office/powerpoint/2010/main" val="196113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truly like having a broken heart. It </a:t>
            </a:r>
            <a:r>
              <a:rPr lang="en-US" sz="1200" b="0" i="0" kern="1200" dirty="0">
                <a:solidFill>
                  <a:schemeClr val="tx1"/>
                </a:solidFill>
                <a:effectLst/>
                <a:latin typeface="+mn-lt"/>
                <a:ea typeface="+mn-ea"/>
                <a:cs typeface="+mn-cs"/>
              </a:rPr>
              <a:t>takes a physical toll on your body, as well as your mind. You may not be able to sleep. You may have anxiety and panic attacks that quite literally create heart palpitations. Crying and withdrawing from the world are normal. Feeling sad and adrift in the world is normal,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Much like the advice given to dating partners after breaking up, actually naming your feelings and allowing yourself to deal with all the conflicting emotions before moving on is important.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Erin Bartram’s widely read essay,</a:t>
            </a:r>
            <a:r>
              <a:rPr lang="en-US" dirty="0">
                <a:hlinkClick r:id="rId3">
                  <a:extLst>
                    <a:ext uri="{A12FA001-AC4F-418D-AE19-62706E023703}">
                      <ahyp:hlinkClr xmlns:ahyp="http://schemas.microsoft.com/office/drawing/2018/hyperlinkcolor" val="tx"/>
                    </a:ext>
                  </a:extLst>
                </a:hlinkClick>
              </a:rPr>
              <a:t> The Sublimated Grief of the Left Behind</a:t>
            </a:r>
            <a:r>
              <a:rPr lang="en-US" dirty="0"/>
              <a:t>, notes that </a:t>
            </a:r>
            <a:r>
              <a:rPr lang="en-US" sz="1200" kern="1200" dirty="0">
                <a:solidFill>
                  <a:schemeClr val="tx1"/>
                </a:solidFill>
                <a:effectLst/>
                <a:latin typeface="+mn-lt"/>
                <a:ea typeface="+mn-ea"/>
                <a:cs typeface="+mn-cs"/>
              </a:rPr>
              <a:t>there are actually multiple losses: financial, intellectual, and social. And yet she felt she had no right to grieve.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she says, “Despite the abundance of ‘quit lit’ out there, we’re still not, as a community of scholars, doing a great job dealing with this thing that happens to us all the time. The genre is almost universally written by those leaving, providing them with an outlet for their sorrow or rage, or allowing them to make an argument about what needs to change.” She also says, “You had this life of the mind, and you imagined a future in it, and that’s great. But if it didn’t turn out to be a healthy and stable life for you, you’re not obligated to stay in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truly let go, you must grant yourself the time to grieve, to mourn the loss of your earlier dreams. Recognizing that you still have a future, even if it is not what you had hoped, planned, and dreamed about for many years, is important. As </a:t>
            </a:r>
            <a:r>
              <a:rPr lang="en-US" sz="1200" i="0" kern="1200" dirty="0">
                <a:solidFill>
                  <a:schemeClr val="tx1"/>
                </a:solidFill>
                <a:effectLst/>
                <a:latin typeface="+mn-lt"/>
                <a:ea typeface="+mn-ea"/>
                <a:cs typeface="+mn-cs"/>
              </a:rPr>
              <a:t>Euripides put it, “</a:t>
            </a:r>
            <a:r>
              <a:rPr lang="en-US" sz="1200" i="1" kern="1200" dirty="0">
                <a:solidFill>
                  <a:schemeClr val="tx1"/>
                </a:solidFill>
                <a:effectLst/>
                <a:latin typeface="+mn-lt"/>
                <a:ea typeface="+mn-ea"/>
                <a:cs typeface="+mn-cs"/>
              </a:rPr>
              <a:t>There is in the worst of fortune the best of chances for a happy ending.”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I’ve provided a </a:t>
            </a:r>
            <a:r>
              <a:rPr lang="en-US" b="1" dirty="0">
                <a:solidFill>
                  <a:srgbClr val="FF0000"/>
                </a:solidFill>
              </a:rPr>
              <a:t>Letting Go Worksheet</a:t>
            </a:r>
            <a:r>
              <a:rPr lang="en-US" dirty="0">
                <a:solidFill>
                  <a:srgbClr val="FF0000"/>
                </a:solidFill>
              </a:rPr>
              <a:t> </a:t>
            </a:r>
            <a:r>
              <a:rPr lang="en-US" b="0" dirty="0">
                <a:solidFill>
                  <a:srgbClr val="FF0000"/>
                </a:solidFill>
              </a:rPr>
              <a:t>w</a:t>
            </a:r>
            <a:r>
              <a:rPr lang="en-US" dirty="0">
                <a:solidFill>
                  <a:srgbClr val="FF0000"/>
                </a:solidFill>
              </a:rPr>
              <a:t>ith questions such as “What have you lost during this change?” designed to help you think through how you successfully let things go in the past, and will do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In addition to this worksheet, I have found many people find it helpful to set aside a specific period, perhaps as little as </a:t>
            </a:r>
            <a:r>
              <a:rPr lang="en-US" b="1" dirty="0">
                <a:solidFill>
                  <a:srgbClr val="FF0000"/>
                </a:solidFill>
              </a:rPr>
              <a:t>5</a:t>
            </a:r>
            <a:r>
              <a:rPr lang="en-US" dirty="0">
                <a:solidFill>
                  <a:srgbClr val="FF0000"/>
                </a:solidFill>
              </a:rPr>
              <a:t> minutes each day for a while, to just sit in the sorrow. Do not stay in the sorrow more than </a:t>
            </a:r>
            <a:r>
              <a:rPr lang="en-US" b="1" dirty="0">
                <a:solidFill>
                  <a:srgbClr val="FF0000"/>
                </a:solidFill>
              </a:rPr>
              <a:t>20</a:t>
            </a:r>
            <a:r>
              <a:rPr lang="en-US" dirty="0">
                <a:solidFill>
                  <a:srgbClr val="FF0000"/>
                </a:solidFill>
              </a:rPr>
              <a:t> minutes, or you start creating a negative neural feedback pattern. Grief often lessens over time if the feelings are allowed space to surface rather than being stuffed down. There is no way around grief, only through it, and the biggest healer truly 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sz="1200" kern="1200" dirty="0">
                <a:solidFill>
                  <a:schemeClr val="tx1"/>
                </a:solidFill>
                <a:effectLst/>
                <a:latin typeface="+mn-lt"/>
                <a:ea typeface="+mn-ea"/>
                <a:cs typeface="+mn-cs"/>
              </a:rPr>
              <a:t>(Erin Bartram’s </a:t>
            </a:r>
            <a:r>
              <a:rPr lang="en-US" dirty="0">
                <a:hlinkClick r:id="rId3">
                  <a:extLst>
                    <a:ext uri="{A12FA001-AC4F-418D-AE19-62706E023703}">
                      <ahyp:hlinkClr xmlns:ahyp="http://schemas.microsoft.com/office/drawing/2018/hyperlinkcolor" val="tx"/>
                    </a:ext>
                  </a:extLst>
                </a:hlinkClick>
              </a:rPr>
              <a:t>The Sublimated Grief of the Left Behind</a:t>
            </a:r>
            <a:r>
              <a:rPr lang="en-US" dirty="0"/>
              <a:t>, February 11, 2018) </a:t>
            </a:r>
          </a:p>
        </p:txBody>
      </p:sp>
      <p:sp>
        <p:nvSpPr>
          <p:cNvPr id="4" name="Slide Number Placeholder 3"/>
          <p:cNvSpPr>
            <a:spLocks noGrp="1"/>
          </p:cNvSpPr>
          <p:nvPr>
            <p:ph type="sldNum" sz="quarter" idx="5"/>
          </p:nvPr>
        </p:nvSpPr>
        <p:spPr/>
        <p:txBody>
          <a:bodyPr/>
          <a:lstStyle/>
          <a:p>
            <a:fld id="{F877EEA4-DFFB-7A41-A438-2204C3199658}" type="slidenum">
              <a:rPr lang="en-US" smtClean="0"/>
              <a:t>11</a:t>
            </a:fld>
            <a:endParaRPr lang="en-US"/>
          </a:p>
        </p:txBody>
      </p:sp>
    </p:spTree>
    <p:extLst>
      <p:ext uri="{BB962C8B-B14F-4D97-AF65-F5344CB8AC3E}">
        <p14:creationId xmlns:p14="http://schemas.microsoft.com/office/powerpoint/2010/main" val="311314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also have to deal with feeling like a </a:t>
            </a:r>
            <a:r>
              <a:rPr lang="en-US" b="1" dirty="0">
                <a:solidFill>
                  <a:schemeClr val="tx1"/>
                </a:solidFill>
              </a:rPr>
              <a:t>failure. </a:t>
            </a:r>
            <a:r>
              <a:rPr lang="en-US" dirty="0">
                <a:solidFill>
                  <a:schemeClr val="tx1"/>
                </a:solidFill>
              </a:rPr>
              <a:t>L</a:t>
            </a:r>
            <a:r>
              <a:rPr lang="en-US" dirty="0"/>
              <a:t>ike the road you were on was washed out in a storm and now you are not sure which direction to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Jen, can you put the poll up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be true even if you have successfully finished and defended your PhD.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people may feel like a failure because they chose to quit before finishing. I did, and I had to fight through these feelings, too. In my case, there were multiple factors involved, but eventually the overriding one was, “I really don’t want to do this.” And it was incredibly difficult to admit that to myself, even though staying would have literally cost me money, time and health. </a:t>
            </a:r>
          </a:p>
          <a:p>
            <a:endParaRPr lang="en-US" dirty="0"/>
          </a:p>
          <a:p>
            <a:r>
              <a:rPr lang="en-US" dirty="0"/>
              <a:t>There are many ways the failure story may appear in your life. Chris Humphreys, now owner of Jobs on Toast, wrote that his own failure story went something like this:</a:t>
            </a:r>
          </a:p>
          <a:p>
            <a:endParaRPr lang="en-US" dirty="0"/>
          </a:p>
          <a:p>
            <a:pPr lvl="1"/>
            <a:r>
              <a:rPr lang="en-US" sz="1200" b="0" i="0" kern="1200" dirty="0">
                <a:solidFill>
                  <a:schemeClr val="tx1"/>
                </a:solidFill>
                <a:effectLst/>
                <a:latin typeface="+mn-lt"/>
                <a:ea typeface="+mn-ea"/>
                <a:cs typeface="+mn-cs"/>
              </a:rPr>
              <a:t>‘Chris is a bright and promising scholar but he can’t seem to get a permanent academic job. It’s such a shame. Maybe he didn’t come across well enough at interviews or have good enough research plans in the right areas. He’s having to quit academia now and go and do something else now to earn money to support his family. All those years of hard work, what a waste, what a loss.’</a:t>
            </a:r>
          </a:p>
          <a:p>
            <a:pPr lvl="1"/>
            <a:endParaRPr lang="en-US" dirty="0"/>
          </a:p>
          <a:p>
            <a:pPr lvl="0"/>
            <a:r>
              <a:rPr lang="en-US" dirty="0"/>
              <a:t>You may have someone you know express how sorry they feel that you failed in your academic job search, without any knowledge of your real situation. For people that stay in academia, seeing those that do not stay as the losers can be psychologically important to them. Especially if they are one of the many that is barely scraping by financially and stressed to a near breaking point with their workload.</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Failure is inevitable in life. If you think about it, at least 99% of all science experiments are failures. That’s precisely how we learn new information. It may help to think of your old life in academia as a failed experiment, and move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(Chris Humphreys Jobs on Toast </a:t>
            </a:r>
            <a:r>
              <a:rPr lang="en-US" dirty="0">
                <a:hlinkClick r:id="rId3"/>
              </a:rPr>
              <a:t>http://jobsontoast.com/failure-is-not-an-option-part-1/</a:t>
            </a:r>
            <a:r>
              <a:rPr lang="en-US" dirty="0"/>
              <a:t> March 27, 2014)</a:t>
            </a:r>
          </a:p>
          <a:p>
            <a:pPr lvl="0"/>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12</a:t>
            </a:fld>
            <a:endParaRPr lang="en-US"/>
          </a:p>
        </p:txBody>
      </p:sp>
    </p:spTree>
    <p:extLst>
      <p:ext uri="{BB962C8B-B14F-4D97-AF65-F5344CB8AC3E}">
        <p14:creationId xmlns:p14="http://schemas.microsoft.com/office/powerpoint/2010/main" val="100952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time to change your story from failure to success. You need to feel empowered and excited about the decision to leave academia. On your own terms.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Stories are powerful. There is some interesting research on the ability to tell stories as something unique to human learning. Stories can describe the past and predict the future. It let’s us try out scenarios that have not yet come to pass, which can help us when something we have imagined happens in real time. Sort of like learning to drive a car in a simulator. Or practicing piano on a piece of cardboard.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flipped the failure story on it’s head and told it as “I am a success,” what would </a:t>
            </a:r>
            <a:r>
              <a:rPr lang="en-US" sz="1200" b="0" i="1" kern="1200" dirty="0">
                <a:solidFill>
                  <a:schemeClr val="tx1"/>
                </a:solidFill>
                <a:effectLst/>
                <a:latin typeface="+mn-lt"/>
                <a:ea typeface="+mn-ea"/>
                <a:cs typeface="+mn-cs"/>
              </a:rPr>
              <a:t>that </a:t>
            </a:r>
            <a:r>
              <a:rPr lang="en-US" sz="1200" b="0" i="0" kern="1200" dirty="0">
                <a:solidFill>
                  <a:schemeClr val="tx1"/>
                </a:solidFill>
                <a:effectLst/>
                <a:latin typeface="+mn-lt"/>
                <a:ea typeface="+mn-ea"/>
                <a:cs typeface="+mn-cs"/>
              </a:rPr>
              <a:t>story be?</a:t>
            </a:r>
          </a:p>
          <a:p>
            <a:endParaRPr lang="en-US" dirty="0"/>
          </a:p>
          <a:p>
            <a:r>
              <a:rPr lang="en-US" dirty="0"/>
              <a:t>You can incorporate the time </a:t>
            </a:r>
            <a:r>
              <a:rPr lang="en-US" b="1" dirty="0"/>
              <a:t>in</a:t>
            </a:r>
            <a:r>
              <a:rPr lang="en-US" dirty="0"/>
              <a:t> academia in your story as part of your overall life plan. My father went to law school and discovered he hated the practice of law. But he loved the the challenge of running a family business. Whenever anyone asked him about why he didn’t use his law degree, he would say, “Oh, but I do, every day. It’s extremely useful for understanding how to read contracts—and signing letters as an attorney has often gotten me quicker results.” So, he’s a man with a law degree, not a lawyer.  You can create the same kind of story for </a:t>
            </a:r>
            <a:r>
              <a:rPr lang="en-US" i="1" dirty="0"/>
              <a:t>yourself </a:t>
            </a:r>
            <a:r>
              <a:rPr lang="en-US" dirty="0"/>
              <a:t>about </a:t>
            </a:r>
            <a:r>
              <a:rPr lang="en-US" i="1" dirty="0"/>
              <a:t>your</a:t>
            </a:r>
            <a:r>
              <a:rPr lang="en-US" dirty="0"/>
              <a:t> own degree. In other words, you have a degree but you are not your degree.</a:t>
            </a:r>
          </a:p>
          <a:p>
            <a:endParaRPr lang="en-US" dirty="0"/>
          </a:p>
          <a:p>
            <a:r>
              <a:rPr lang="en-US" dirty="0"/>
              <a:t>You might try a story explaining you are now changing career direction, but it comes very directly from your previous experience. “My original goal was to study the chemistry of opioid addiction, but in the process, I realized I was more interested in how government policies can be used to alleviate those suffering addiction.” If you have a degree in neuroscience or chemistry, so much the better. The degree can add weight to the opinions and expertise you are offering.  </a:t>
            </a:r>
          </a:p>
          <a:p>
            <a:endParaRPr lang="en-US" dirty="0"/>
          </a:p>
          <a:p>
            <a:r>
              <a:rPr lang="en-US" dirty="0"/>
              <a:t>Perhaps you want to tell the story from the point of view of skills learned in graduate school, such as the ability to communicate complex ideas, to collaborate with people holding different views, to present numbers in an understandable way, the ability to imagine new solutions, and being skilled at using digital tools. </a:t>
            </a:r>
          </a:p>
          <a:p>
            <a:endParaRPr lang="en-US" dirty="0"/>
          </a:p>
          <a:p>
            <a:r>
              <a:rPr lang="en-US" dirty="0"/>
              <a:t>The point is to find a new affirmative story about where you have been </a:t>
            </a:r>
            <a:r>
              <a:rPr lang="en-US" i="1" dirty="0"/>
              <a:t>and </a:t>
            </a:r>
            <a:r>
              <a:rPr lang="en-US" dirty="0"/>
              <a:t>where you are going.</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you are having a hard time rewriting your story, you may need someone outside you to help. It’s hard to see the whole egg from the inside of it.</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(James Grossman, head of the American Historical Association (AHA),  in Patel, V. (2017, January 29). Helping history </a:t>
            </a:r>
            <a:r>
              <a:rPr lang="en-US" sz="1200" kern="1200" dirty="0" err="1">
                <a:solidFill>
                  <a:schemeClr val="tx1"/>
                </a:solidFill>
                <a:effectLst/>
                <a:latin typeface="+mn-lt"/>
                <a:ea typeface="+mn-ea"/>
                <a:cs typeface="+mn-cs"/>
              </a:rPr>
              <a:t>Ph.D.s</a:t>
            </a:r>
            <a:r>
              <a:rPr lang="en-US" sz="1200" kern="1200" dirty="0">
                <a:solidFill>
                  <a:schemeClr val="tx1"/>
                </a:solidFill>
                <a:effectLst/>
                <a:latin typeface="+mn-lt"/>
                <a:ea typeface="+mn-ea"/>
                <a:cs typeface="+mn-cs"/>
              </a:rPr>
              <a:t> expand their job options. </a:t>
            </a:r>
            <a:r>
              <a:rPr lang="en-US" sz="1200" i="1" kern="1200" dirty="0">
                <a:solidFill>
                  <a:schemeClr val="tx1"/>
                </a:solidFill>
                <a:effectLst/>
                <a:latin typeface="+mn-lt"/>
                <a:ea typeface="+mn-ea"/>
                <a:cs typeface="+mn-cs"/>
              </a:rPr>
              <a:t>The Chronicle of Higher Education, Graduate Students</a:t>
            </a:r>
            <a:r>
              <a:rPr lang="en-US" sz="1200" kern="1200" dirty="0">
                <a:solidFill>
                  <a:schemeClr val="tx1"/>
                </a:solidFill>
                <a:effectLst/>
                <a:latin typeface="+mn-lt"/>
                <a:ea typeface="+mn-ea"/>
                <a:cs typeface="+mn-cs"/>
              </a:rPr>
              <a:t>.) </a:t>
            </a:r>
            <a:r>
              <a:rPr lang="en-US" dirty="0">
                <a:hlinkClick r:id="rId3"/>
              </a:rPr>
              <a:t>https://www.chronicle.com/article/Helping-History-PhDs-Expand/239019</a:t>
            </a: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13</a:t>
            </a:fld>
            <a:endParaRPr lang="en-US"/>
          </a:p>
        </p:txBody>
      </p:sp>
    </p:spTree>
    <p:extLst>
      <p:ext uri="{BB962C8B-B14F-4D97-AF65-F5344CB8AC3E}">
        <p14:creationId xmlns:p14="http://schemas.microsoft.com/office/powerpoint/2010/main" val="107325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Regret</a:t>
            </a:r>
          </a:p>
          <a:p>
            <a:endParaRPr lang="en-US" dirty="0"/>
          </a:p>
          <a:p>
            <a:r>
              <a:rPr lang="en-US" dirty="0"/>
              <a:t>Some people are afraid they will regret leaving in the long run. That they will have closed off opportunities by leaving. The truth is, you may close off many more opportunities by staying.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 Freeland wrote about his PhD envy as “</a:t>
            </a:r>
            <a:r>
              <a:rPr lang="en-US" sz="1200" b="0" i="0" kern="1200" dirty="0">
                <a:solidFill>
                  <a:schemeClr val="tx1"/>
                </a:solidFill>
                <a:effectLst/>
                <a:latin typeface="+mn-lt"/>
                <a:ea typeface="+mn-ea"/>
                <a:cs typeface="+mn-cs"/>
              </a:rPr>
              <a:t>repetitive to the point of being embarrassing. It’s always the same six words: </a:t>
            </a:r>
            <a:r>
              <a:rPr lang="en-US" sz="1200" b="0" i="1" kern="1200" dirty="0">
                <a:solidFill>
                  <a:schemeClr val="tx1"/>
                </a:solidFill>
                <a:effectLst/>
                <a:latin typeface="+mn-lt"/>
                <a:ea typeface="+mn-ea"/>
                <a:cs typeface="+mn-cs"/>
              </a:rPr>
              <a:t>I never should have left academia</a:t>
            </a:r>
            <a:r>
              <a:rPr lang="en-US" sz="1200" b="0" i="0" kern="1200" dirty="0">
                <a:solidFill>
                  <a:schemeClr val="tx1"/>
                </a:solidFill>
                <a:effectLst/>
                <a:latin typeface="+mn-lt"/>
                <a:ea typeface="+mn-ea"/>
                <a:cs typeface="+mn-cs"/>
              </a:rPr>
              <a:t>…like a recurring migraine that flares up anytime my mental health is compromised.” This was despite his own realization that he did not want to be a professor. He now finally understands that what he really wanted was recognition from other people that he is smart.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(Blog post, Ben Freeland Confessions of a failed academic, March 20, 2018 </a:t>
            </a:r>
            <a:r>
              <a:rPr lang="en-US" dirty="0">
                <a:hlinkClick r:id="rId3"/>
              </a:rPr>
              <a:t>https://medium.com/@benfreeland/confessions-of-a-failed-academic-bdd40d7a174b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tend to think of regret as a backwards looking emotion, as in regretting something we have done or left undone, but regret can also be a forward looking, because we can also anticipate feeling regret in the future. Anticipating regret can be a powerful motivator for staying in a situation that doesn’t actually serve you. Psychologist Jeremy Dean has done some research on this, and it turns out that </a:t>
            </a:r>
            <a:r>
              <a:rPr lang="en-US" sz="1200" b="0" i="0" kern="1200" dirty="0">
                <a:solidFill>
                  <a:schemeClr val="tx1"/>
                </a:solidFill>
                <a:effectLst/>
                <a:latin typeface="+mn-lt"/>
                <a:ea typeface="+mn-ea"/>
                <a:cs typeface="+mn-cs"/>
              </a:rPr>
              <a:t>that anticipated regret can be stronger than the actual regret we feel if our choices don’t work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(Blog post, Jeremy Dean The Power of Regret to Shape Our Future, January 12, 2012. </a:t>
            </a:r>
            <a:r>
              <a:rPr lang="en-US" dirty="0">
                <a:hlinkClick r:id="rId4"/>
              </a:rPr>
              <a:t>https://www.spring.org.uk/2012/01/the-amazing-power-of-regret-to-shape-our-future.php</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14</a:t>
            </a:fld>
            <a:endParaRPr lang="en-US"/>
          </a:p>
        </p:txBody>
      </p:sp>
    </p:spTree>
    <p:extLst>
      <p:ext uri="{BB962C8B-B14F-4D97-AF65-F5344CB8AC3E}">
        <p14:creationId xmlns:p14="http://schemas.microsoft.com/office/powerpoint/2010/main" val="586307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need to wallow in the “</a:t>
            </a:r>
            <a:r>
              <a:rPr lang="en-US" dirty="0" err="1"/>
              <a:t>woulda</a:t>
            </a:r>
            <a:r>
              <a:rPr lang="en-US" dirty="0"/>
              <a:t>, </a:t>
            </a:r>
            <a:r>
              <a:rPr lang="en-US" dirty="0" err="1"/>
              <a:t>shoulda</a:t>
            </a:r>
            <a:r>
              <a:rPr lang="en-US" dirty="0"/>
              <a:t>, </a:t>
            </a:r>
            <a:r>
              <a:rPr lang="en-US" dirty="0" err="1"/>
              <a:t>coulda</a:t>
            </a:r>
            <a:r>
              <a:rPr lang="en-US" dirty="0"/>
              <a:t>” argument. Depending on which piece of the academic career you actually like, such as intellectual stimulation, research or teaching, there are other avenues to get this sort of career satisfaction and recognition.</a:t>
            </a:r>
          </a:p>
          <a:p>
            <a:endParaRPr lang="en-US" dirty="0"/>
          </a:p>
          <a:p>
            <a:r>
              <a:rPr lang="en-US" dirty="0"/>
              <a:t>One of my favorite stories is this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Michael Wing, a  PhD in earth sciences, has </a:t>
            </a:r>
            <a:r>
              <a:rPr lang="en-US" sz="1200" u="none" strike="noStrike" kern="1200" dirty="0">
                <a:solidFill>
                  <a:schemeClr val="tx1"/>
                </a:solidFill>
                <a:effectLst/>
                <a:latin typeface="+mn-lt"/>
                <a:ea typeface="+mn-ea"/>
                <a:cs typeface="+mn-cs"/>
                <a:hlinkClick r:id="rId3"/>
              </a:rPr>
              <a:t>maintained an independent scholarly career</a:t>
            </a:r>
            <a:r>
              <a:rPr lang="en-US" sz="1200" kern="1200" dirty="0">
                <a:solidFill>
                  <a:schemeClr val="tx1"/>
                </a:solidFill>
                <a:effectLst/>
                <a:latin typeface="+mn-lt"/>
                <a:ea typeface="+mn-ea"/>
                <a:cs typeface="+mn-cs"/>
              </a:rPr>
              <a:t> outside of the role of professor, </a:t>
            </a:r>
            <a:r>
              <a:rPr lang="en-US" sz="1200" b="0" kern="1200" dirty="0">
                <a:solidFill>
                  <a:schemeClr val="tx1"/>
                </a:solidFill>
                <a:effectLst/>
                <a:latin typeface="+mn-lt"/>
                <a:ea typeface="+mn-ea"/>
                <a:cs typeface="+mn-cs"/>
              </a:rPr>
              <a:t>at </a:t>
            </a:r>
            <a:r>
              <a:rPr lang="en-US" sz="1200" b="0" i="0" kern="1200" dirty="0">
                <a:solidFill>
                  <a:schemeClr val="tx1"/>
                </a:solidFill>
                <a:effectLst/>
                <a:latin typeface="+mn-lt"/>
                <a:ea typeface="+mn-ea"/>
                <a:cs typeface="+mn-cs"/>
              </a:rPr>
              <a:t>Sir Francis Drake High School in San </a:t>
            </a:r>
            <a:r>
              <a:rPr lang="en-US" sz="1200" b="0" i="0" kern="1200" dirty="0" err="1">
                <a:solidFill>
                  <a:schemeClr val="tx1"/>
                </a:solidFill>
                <a:effectLst/>
                <a:latin typeface="+mn-lt"/>
                <a:ea typeface="+mn-ea"/>
                <a:cs typeface="+mn-cs"/>
              </a:rPr>
              <a:t>Anselmo</a:t>
            </a:r>
            <a:r>
              <a:rPr lang="en-US" sz="1200" b="0" i="0" kern="1200" dirty="0">
                <a:solidFill>
                  <a:schemeClr val="tx1"/>
                </a:solidFill>
                <a:effectLst/>
                <a:latin typeface="+mn-lt"/>
                <a:ea typeface="+mn-ea"/>
                <a:cs typeface="+mn-cs"/>
              </a:rPr>
              <a:t>, California.</a:t>
            </a:r>
            <a:r>
              <a:rPr lang="en-US" sz="1200" kern="1200" dirty="0">
                <a:solidFill>
                  <a:schemeClr val="tx1"/>
                </a:solidFill>
                <a:effectLst/>
                <a:latin typeface="+mn-lt"/>
                <a:ea typeface="+mn-ea"/>
                <a:cs typeface="+mn-cs"/>
              </a:rPr>
              <a:t> In the </a:t>
            </a:r>
            <a:r>
              <a:rPr lang="en-US" sz="1200" u="sng" kern="1200" dirty="0">
                <a:solidFill>
                  <a:schemeClr val="tx1"/>
                </a:solidFill>
                <a:effectLst/>
                <a:latin typeface="+mn-lt"/>
                <a:ea typeface="+mn-ea"/>
                <a:cs typeface="+mn-cs"/>
              </a:rPr>
              <a:t>Chronicle Vitae </a:t>
            </a:r>
            <a:r>
              <a:rPr lang="en-US" sz="1200" u="none" kern="1200" dirty="0">
                <a:solidFill>
                  <a:schemeClr val="tx1"/>
                </a:solidFill>
                <a:effectLst/>
                <a:latin typeface="+mn-lt"/>
                <a:ea typeface="+mn-ea"/>
                <a:cs typeface="+mn-cs"/>
              </a:rPr>
              <a:t>(</a:t>
            </a:r>
            <a:r>
              <a:rPr lang="en-US" sz="1200" u="none" kern="1200" dirty="0" err="1">
                <a:solidFill>
                  <a:schemeClr val="tx1"/>
                </a:solidFill>
                <a:effectLst/>
                <a:latin typeface="+mn-lt"/>
                <a:ea typeface="+mn-ea"/>
                <a:cs typeface="+mn-cs"/>
              </a:rPr>
              <a:t>prounounced</a:t>
            </a:r>
            <a:r>
              <a:rPr lang="en-US" sz="1200" u="none" kern="1200" dirty="0">
                <a:solidFill>
                  <a:schemeClr val="tx1"/>
                </a:solidFill>
                <a:effectLst/>
                <a:latin typeface="+mn-lt"/>
                <a:ea typeface="+mn-ea"/>
                <a:cs typeface="+mn-cs"/>
              </a:rPr>
              <a:t> V-Tie) </a:t>
            </a:r>
            <a:r>
              <a:rPr lang="en-US" sz="1200" kern="1200" dirty="0">
                <a:solidFill>
                  <a:schemeClr val="tx1"/>
                </a:solidFill>
                <a:effectLst/>
                <a:latin typeface="+mn-lt"/>
                <a:ea typeface="+mn-ea"/>
                <a:cs typeface="+mn-cs"/>
              </a:rPr>
              <a:t>he wrote, “As a high-school teacher, I have tenure, I earn a secure six-figure income, and I’ve published as many peer-reviewed papers and books as some professors, and more than others.” He has won grant proposals from corporations and scholarly organizations like the National Geographic Society, attended conferences, traveled for field work on five different continents, and collaborated with scientists from NASA and the US Park Service. Basically, to be a scholar outside of the academy, he says to 1) find a way to stabilize your income for the sake of your sanity and the well-being of your family, and 2) follow your passion. He feels it is actually much easier to do this </a:t>
            </a:r>
            <a:r>
              <a:rPr lang="en-US" sz="1200" i="1" kern="1200" dirty="0">
                <a:solidFill>
                  <a:schemeClr val="tx1"/>
                </a:solidFill>
                <a:effectLst/>
                <a:latin typeface="+mn-lt"/>
                <a:ea typeface="+mn-ea"/>
                <a:cs typeface="+mn-cs"/>
              </a:rPr>
              <a:t>outside</a:t>
            </a:r>
            <a:r>
              <a:rPr lang="en-US" sz="1200" kern="1200" dirty="0">
                <a:solidFill>
                  <a:schemeClr val="tx1"/>
                </a:solidFill>
                <a:effectLst/>
                <a:latin typeface="+mn-lt"/>
                <a:ea typeface="+mn-ea"/>
                <a:cs typeface="+mn-cs"/>
              </a:rPr>
              <a:t> of academia, than inside it, with all of the attendant pressures of the academy.</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Wing, M. R. (2018, January 12) A scholar, but not a professor, ¶ 1. </a:t>
            </a:r>
            <a:r>
              <a:rPr lang="en-US" sz="1200" i="1" kern="1200" dirty="0" err="1">
                <a:solidFill>
                  <a:schemeClr val="tx1"/>
                </a:solidFill>
                <a:effectLst/>
                <a:latin typeface="+mn-lt"/>
                <a:ea typeface="+mn-ea"/>
                <a:cs typeface="+mn-cs"/>
              </a:rPr>
              <a:t>ChronicleVitae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https://chroniclevitae.com/news/1979-a-scholar-but-not-a-professor?cid=VTEVPMSED1</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15</a:t>
            </a:fld>
            <a:endParaRPr lang="en-US"/>
          </a:p>
        </p:txBody>
      </p:sp>
    </p:spTree>
    <p:extLst>
      <p:ext uri="{BB962C8B-B14F-4D97-AF65-F5344CB8AC3E}">
        <p14:creationId xmlns:p14="http://schemas.microsoft.com/office/powerpoint/2010/main" val="105044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to deal with fear. </a:t>
            </a:r>
          </a:p>
          <a:p>
            <a:endParaRPr lang="en-US" dirty="0"/>
          </a:p>
          <a:p>
            <a:r>
              <a:rPr lang="en-US" dirty="0"/>
              <a:t>Here are some of the reasons you may be feeling fear: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people are afraid leaving academia </a:t>
            </a:r>
            <a:r>
              <a:rPr lang="en-US" i="1" dirty="0"/>
              <a:t>will upset their relationships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with a partner for many years while pursuing an academic dream, will the partner think you are a quitter? If you with a partner that wants to stay in academia, how will that go? This happened to me, and I think it lengthened the time it took me to let go of my own academic dream. Initially, I had to separate from all activities associated with graduate school, but by the time my husband finished is doctorate in archaeology, I was happy to be at the defense and the party celebrating afterward.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will leaving academia, even on purpose, somehow belittle what you have accomplished? The answer to that should be a resounding “no.” In our culture, only 1-2% of the entire population will ever pursue graduate studies. What an accomplishment even to get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someone close to you has helped you in graduate school emotionally or financially, you may be struggling with guilt,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Perhaps this is the first time in your life you have ever left school. That means stepping out of your </a:t>
            </a:r>
            <a:r>
              <a:rPr lang="en-US" i="1" dirty="0"/>
              <a:t>comfort zone</a:t>
            </a:r>
            <a:r>
              <a:rPr lang="en-US" dirty="0"/>
              <a:t>, the place where you know the rules and how to succeed (yes, you have succeeded in school to get as far as you already have). It’s quite possible that you do not know what to do with yourself if you are not studying, not preparing for the next class or exam, writing the next chapter, etc. What will you do with all your free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simply be </a:t>
            </a:r>
            <a:r>
              <a:rPr lang="en-US" i="1" dirty="0"/>
              <a:t>fear of the unknown</a:t>
            </a:r>
            <a:r>
              <a:rPr lang="en-US" dirty="0"/>
              <a:t>, being unsure of what comes next. Maybe you cannot see another way to make a living.  Maybe you are worrying about the financial consequences of changing your direction. You may be questioning every choice you ever made. You may have to leave familiar places and people behind as you move on. Moving on means forging new relationships, quite a scary prospect for many introverted academic types. Ironically, the loss of a peer group is one of things most keenly felt by those that </a:t>
            </a:r>
            <a:r>
              <a:rPr lang="en-US" i="1" dirty="0"/>
              <a:t>do</a:t>
            </a:r>
            <a:r>
              <a:rPr lang="en-US" dirty="0"/>
              <a:t> move to a new place to take that coveted academic job, often ending with them feeling incredibly isolated and lonely in a strange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16</a:t>
            </a:fld>
            <a:endParaRPr lang="en-US"/>
          </a:p>
        </p:txBody>
      </p:sp>
    </p:spTree>
    <p:extLst>
      <p:ext uri="{BB962C8B-B14F-4D97-AF65-F5344CB8AC3E}">
        <p14:creationId xmlns:p14="http://schemas.microsoft.com/office/powerpoint/2010/main" val="2035949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over these fears?</a:t>
            </a:r>
          </a:p>
          <a:p>
            <a:endParaRPr lang="en-US" dirty="0"/>
          </a:p>
          <a:p>
            <a:r>
              <a:rPr lang="en-US" dirty="0"/>
              <a:t>It may help to notice that fear is also about the future. But you are living in the present and you can take concrete steps now. </a:t>
            </a:r>
          </a:p>
          <a:p>
            <a:endParaRPr lang="en-US" dirty="0"/>
          </a:p>
          <a:p>
            <a:r>
              <a:rPr lang="en-US" dirty="0"/>
              <a:t>Try </a:t>
            </a:r>
            <a:r>
              <a:rPr lang="en-US" sz="1200" b="0" i="0" kern="1200" dirty="0">
                <a:solidFill>
                  <a:schemeClr val="tx1"/>
                </a:solidFill>
                <a:effectLst/>
                <a:latin typeface="+mn-lt"/>
                <a:ea typeface="+mn-ea"/>
                <a:cs typeface="+mn-cs"/>
              </a:rPr>
              <a:t>filling-in-the-blank by completing this sentence: “I am afraid of ___ because ____.” You may find there is actually something specific you fear and can address proactively.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Focus on the good that could be, not on the bad that might be. Maybe you can visit family, finally have that relationship, volunteer where you feel needed.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might need to do some more internet research, go on some informational interviews, or attend a few more webinars like this one. You may want to hire someone to help you figure out your next best step.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have a friend who can see you as something other than a academic, ask what they envision for you. You might be surprised. </a:t>
            </a:r>
          </a:p>
          <a:p>
            <a:endParaRPr lang="en-US" dirty="0"/>
          </a:p>
          <a:p>
            <a:r>
              <a:rPr lang="en-US" dirty="0"/>
              <a:t>Daydream the most outrageous outcome you can imagine. </a:t>
            </a:r>
            <a:r>
              <a:rPr lang="en-US" sz="1200" b="0" i="0" kern="1200" dirty="0">
                <a:solidFill>
                  <a:schemeClr val="tx1"/>
                </a:solidFill>
                <a:effectLst/>
                <a:latin typeface="+mn-lt"/>
                <a:ea typeface="+mn-ea"/>
                <a:cs typeface="+mn-cs"/>
              </a:rPr>
              <a:t>Maybe you see yourself on a camel’s back trekking across a desert. It’s your fantasy so play with it.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77EEA4-DFFB-7A41-A438-2204C3199658}" type="slidenum">
              <a:rPr lang="en-US" smtClean="0"/>
              <a:t>17</a:t>
            </a:fld>
            <a:endParaRPr lang="en-US"/>
          </a:p>
        </p:txBody>
      </p:sp>
    </p:spTree>
    <p:extLst>
      <p:ext uri="{BB962C8B-B14F-4D97-AF65-F5344CB8AC3E}">
        <p14:creationId xmlns:p14="http://schemas.microsoft.com/office/powerpoint/2010/main" val="3309990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feel anger. </a:t>
            </a:r>
            <a:r>
              <a:rPr lang="en-US" dirty="0">
                <a:effectLst/>
              </a:rPr>
              <a:t>It may even be true that you were treated unjustly or that the system is unfair and you have responded to this by feeling angry. </a:t>
            </a:r>
            <a:endParaRPr lang="en-US" sz="1200" b="0" i="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Everyone has experienced feelings of blind, red hot rage at an injustice or aggression, real or imagined, at some point in their lives. If you haven’t gotten angry, you aren’t human.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Anger often strikes when we feel challenged, preparing us for physical or emotional confrontation. Anger is a </a:t>
            </a:r>
            <a:r>
              <a:rPr lang="en-US" dirty="0">
                <a:effectLst/>
              </a:rPr>
              <a:t>“metabolically demanding,” draining and exhausting, and therefore hard to sustain over long periods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Spend too much of your time in anger, and it may result in chronic long term (bad) stress </a:t>
            </a:r>
            <a:r>
              <a:rPr lang="en-US" sz="1200" b="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linked</a:t>
            </a:r>
            <a:r>
              <a:rPr lang="en-US" b="0" u="none" dirty="0">
                <a:effectLst/>
              </a:rPr>
              <a:t> </a:t>
            </a:r>
            <a:r>
              <a:rPr lang="en-US" dirty="0">
                <a:effectLst/>
              </a:rPr>
              <a:t>to a variety of physical ailments such as decreased immunity, bronchial constriction, acid in the stomach, an increased risk of plaque buildup in arteries, etc., etc.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anger roils through our body, we may want to lash out at something or someone: be careful not to burn any bridges while experiencing this emotion. Sadly, anger doesn’t automatically dissipate when expressed, and may even increase the intensity of this emotion. If anger is deemed unacceptable, the person experiencing it may stay in a state of arousal, unable to “settle down.”  And when it is finally expressed, it may be in the form of a massive verbal explosion, causing the people nearest to you to withdraw.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Expressing anger may, or may not, be helpful to you. Women in particular are judged as irrational when they express anger, whereas men are generally seen as “taking 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anger is not necessarily a bad emotion. It can tell us that something wrong with our current picture.  It’s the emotion that can spur us to take action. Once you process the feelings of anger, you may come out on the other side feeling powerful.</a:t>
            </a:r>
            <a:endParaRPr lang="en-US" sz="1200" b="0" i="0"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18</a:t>
            </a:fld>
            <a:endParaRPr lang="en-US"/>
          </a:p>
        </p:txBody>
      </p:sp>
    </p:spTree>
    <p:extLst>
      <p:ext uri="{BB962C8B-B14F-4D97-AF65-F5344CB8AC3E}">
        <p14:creationId xmlns:p14="http://schemas.microsoft.com/office/powerpoint/2010/main" val="85518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An article published by the American Psychological Association,</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“When Anger’s a Plus?” </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cites a 2002 study where almost 50% of a control group experienced “positive long-term effects of angry episodes” and only 25% considered their long-term outcomes negative. I guess the remaining 25% felt neutral or were uncertain about the outcome.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2017, clinical psychologist Scott Wilson replicated these results. He says anger can be a catalyst for communication. “The feedback anger can deliver is very important in social relationships and actually can make them healthier — as long as the anger is not too intense.” Anger can motivate you, create insights, help with negotiations, and provide a temporary creative boost.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Surprisingly, angry people are </a:t>
            </a:r>
            <a:r>
              <a:rPr lang="en-US" sz="1200" b="1" i="0" kern="1200" dirty="0">
                <a:solidFill>
                  <a:schemeClr val="tx1"/>
                </a:solidFill>
                <a:effectLst/>
                <a:latin typeface="+mn-lt"/>
                <a:ea typeface="+mn-ea"/>
                <a:cs typeface="+mn-cs"/>
              </a:rPr>
              <a:t>more</a:t>
            </a:r>
            <a:r>
              <a:rPr lang="en-US" sz="1200" b="0" i="0" kern="1200" dirty="0">
                <a:solidFill>
                  <a:schemeClr val="tx1"/>
                </a:solidFill>
                <a:effectLst/>
                <a:latin typeface="+mn-lt"/>
                <a:ea typeface="+mn-ea"/>
                <a:cs typeface="+mn-cs"/>
              </a:rPr>
              <a:t> optimistic. They see something that can change, and want to change it. It may even reduce violence by allowing anger at injustice to be expressed.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Wilson says one way to make anger work for you is to channel it toward a specific goal. “Creating a goal has the effect of constraining the anger and focusing it towards some target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When anger's a plus, By TORI </a:t>
            </a:r>
            <a:r>
              <a:rPr lang="en-US" sz="1200" b="0" i="0" kern="1200" dirty="0" err="1">
                <a:solidFill>
                  <a:schemeClr val="tx1"/>
                </a:solidFill>
                <a:effectLst/>
                <a:latin typeface="+mn-lt"/>
                <a:ea typeface="+mn-ea"/>
                <a:cs typeface="+mn-cs"/>
              </a:rPr>
              <a:t>DeANGELIS</a:t>
            </a:r>
            <a:r>
              <a:rPr lang="en-US" sz="1200" b="0" i="0" kern="1200" dirty="0">
                <a:solidFill>
                  <a:schemeClr val="tx1"/>
                </a:solidFill>
                <a:effectLst/>
                <a:latin typeface="+mn-lt"/>
                <a:ea typeface="+mn-ea"/>
                <a:cs typeface="+mn-cs"/>
              </a:rPr>
              <a:t> March 2003, Vol 34, No. 3 Print version: page 44 </a:t>
            </a:r>
            <a:r>
              <a:rPr lang="en-US" dirty="0">
                <a:hlinkClick r:id="rId4"/>
              </a:rPr>
              <a:t>https://www.apa.org/monitor/mar03/whenanger</a:t>
            </a:r>
            <a:r>
              <a:rPr lang="en-US" dirty="0"/>
              <a:t> </a:t>
            </a:r>
            <a:endParaRPr lang="en-US" sz="1200" b="0" i="0" kern="1200" dirty="0">
              <a:solidFill>
                <a:schemeClr val="tx1"/>
              </a:solidFill>
              <a:effectLst/>
              <a:latin typeface="+mn-lt"/>
              <a:ea typeface="+mn-ea"/>
              <a:cs typeface="+mn-cs"/>
            </a:endParaRPr>
          </a:p>
          <a:p>
            <a:br>
              <a:rPr lang="en-US" dirty="0"/>
            </a:br>
            <a:r>
              <a:rPr lang="en-US" sz="1200" b="0" i="0" u="none" strike="noStrike" kern="1200" dirty="0">
                <a:solidFill>
                  <a:schemeClr val="tx1"/>
                </a:solidFill>
                <a:effectLst/>
                <a:latin typeface="+mn-lt"/>
                <a:ea typeface="+mn-ea"/>
                <a:cs typeface="+mn-cs"/>
                <a:hlinkClick r:id="rId5"/>
              </a:rPr>
              <a:t>Scott Wilson</a:t>
            </a:r>
            <a:r>
              <a:rPr lang="en-US" sz="1200" b="0" i="0" kern="1200" dirty="0">
                <a:solidFill>
                  <a:schemeClr val="tx1"/>
                </a:solidFill>
                <a:effectLst/>
                <a:latin typeface="+mn-lt"/>
                <a:ea typeface="+mn-ea"/>
                <a:cs typeface="+mn-cs"/>
              </a:rPr>
              <a:t>, clinical psychologist and adjunct assistant professor in the Department of Counseling and Clinical Psychology at Teachers College Columbia University, </a:t>
            </a:r>
            <a:r>
              <a:rPr lang="en-US" dirty="0">
                <a:hlinkClick r:id="rId6"/>
              </a:rPr>
              <a:t>https://www.nbcnews.com/better/health/how-being-angry-can-sometimes-be-good-you-ncna801661</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19</a:t>
            </a:fld>
            <a:endParaRPr lang="en-US"/>
          </a:p>
        </p:txBody>
      </p:sp>
    </p:spTree>
    <p:extLst>
      <p:ext uri="{BB962C8B-B14F-4D97-AF65-F5344CB8AC3E}">
        <p14:creationId xmlns:p14="http://schemas.microsoft.com/office/powerpoint/2010/main" val="1018623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About me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am now an academic career coach. I have had a highly varied career trajectory, changing actual careers 7 times, including legal assistant and university administrator.. This is not uncommon in today’s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enjoy reading, writing, yoga, hiking and birdwatching.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hold two master's degrees: an MA in social anthropology, an MEd in higher education administration, both from The University of Texas at Austin.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raised two daughters on my own while I was a widow, and now live in Mount Pleasant, SC with my second husband and one very large grumpy cat named Tsar.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don’t have a teleprompter, so you will see me looking down at my notes.  I’ll try to look up at you, too, but I don’t want to miss some information I think could be helpful for you.</a:t>
            </a: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a:t>
            </a:fld>
            <a:endParaRPr lang="en-US"/>
          </a:p>
        </p:txBody>
      </p:sp>
    </p:spTree>
    <p:extLst>
      <p:ext uri="{BB962C8B-B14F-4D97-AF65-F5344CB8AC3E}">
        <p14:creationId xmlns:p14="http://schemas.microsoft.com/office/powerpoint/2010/main" val="53245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 is another emotion you will likely have to cope with.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Stressful life events can initiate a bout of anxiety, and certainly the decision to leave academia can be a big life stressor. </a:t>
            </a:r>
          </a:p>
          <a:p>
            <a:endParaRPr lang="en-US" dirty="0"/>
          </a:p>
          <a:p>
            <a:r>
              <a:rPr lang="en-US" dirty="0"/>
              <a:t>Short term anxiety can lead to rapid, shallow breathing and a quickening heart rate. You may suffer headaches, panic attacks or a sense of doom and foreboding. You may have stomach upsets and a decrease in your libido. You might suffer from extreme fatigue. You may feel extremely irritable.</a:t>
            </a:r>
          </a:p>
          <a:p>
            <a:endParaRPr lang="en-US" dirty="0"/>
          </a:p>
          <a:p>
            <a:r>
              <a:rPr lang="en-US" dirty="0"/>
              <a:t>Some people find themselves ruminating, obsessively going over the same mental territory: “If only I…If he hadn’t…I should have said…” It’s like a bad movie loop. You continuously think about the situation and find yourself re-living the upsetting aspects of an experience. Or worrying about something you can’t control. With rumination, you end up reactivating the same neural network in the brain, and when you get stuck there, it’s hard to have the flexibility to generate solutions.</a:t>
            </a:r>
          </a:p>
          <a:p>
            <a:endParaRPr lang="en-US" dirty="0"/>
          </a:p>
          <a:p>
            <a:r>
              <a:rPr lang="en-US" dirty="0"/>
              <a:t>With all or even part of this going on, it’s pretty hard to concentrate on the future.</a:t>
            </a:r>
          </a:p>
          <a:p>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20</a:t>
            </a:fld>
            <a:endParaRPr lang="en-US"/>
          </a:p>
        </p:txBody>
      </p:sp>
    </p:spTree>
    <p:extLst>
      <p:ext uri="{BB962C8B-B14F-4D97-AF65-F5344CB8AC3E}">
        <p14:creationId xmlns:p14="http://schemas.microsoft.com/office/powerpoint/2010/main" val="379491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get out of the negative neural networks, and see that glass as half full.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to do is distract yourself with something you truly enjoy.  Maybe it’s a crossword puzzle (that’s my poison of choice, since I really like learning new words) or a sudoku puzzle. Both of these require a degree of concentration that can help keep anxiety at bay. Talk to family or friends and let them help you remember good times, or play music that makes you feel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try doing something that’s really different for you: bunging jumping, dancing in the rain, spending two days on a fast, going skinny-dipping, singing in a karaoke competition.  The great thing about doing something really different is it can result in cross-fertilization you did not expect. You may find it has both relieved your anxiety and given you some unexpected ideas about “what next.” </a:t>
            </a:r>
          </a:p>
          <a:p>
            <a:endParaRPr lang="en-US" dirty="0"/>
          </a:p>
          <a:p>
            <a:r>
              <a:rPr lang="en-US" dirty="0"/>
              <a:t>Write down a list of “10 things I have done successfully.” It doesn’t matter how far back you go. Winning a spelling bee or learning to ride a bike are fine examples of success. Graduate school can certainly be on this list, too.  Put it on your phone, or in your wallet on a piece of paper, but put it somewhere handy where you can look at it when you need a reminder that you have been successful before, and you will be again</a:t>
            </a:r>
            <a:r>
              <a:rPr lang="en-US" b="1" dirty="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create a simple action plan to create more positivity in your life.</a:t>
            </a:r>
            <a:r>
              <a:rPr lang="en-US" b="0" dirty="0"/>
              <a:t> Keep it simple because life is complex! </a:t>
            </a:r>
            <a:r>
              <a:rPr lang="en-US" dirty="0"/>
              <a:t>If you don’t know where to start, use the </a:t>
            </a:r>
            <a:r>
              <a:rPr lang="en-US" b="1" dirty="0"/>
              <a:t>Problems/Solutions worksheet. </a:t>
            </a:r>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21</a:t>
            </a:fld>
            <a:endParaRPr lang="en-US"/>
          </a:p>
        </p:txBody>
      </p:sp>
    </p:spTree>
    <p:extLst>
      <p:ext uri="{BB962C8B-B14F-4D97-AF65-F5344CB8AC3E}">
        <p14:creationId xmlns:p14="http://schemas.microsoft.com/office/powerpoint/2010/main" val="356309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issue you may have to deal with is shame.</a:t>
            </a:r>
          </a:p>
          <a:p>
            <a:endParaRPr lang="en-US" dirty="0"/>
          </a:p>
          <a:p>
            <a:r>
              <a:rPr lang="en-US" dirty="0"/>
              <a:t>You are not worthless, dumb, lazy, incompetent or any of the other ugly names you are calling yourself. You would never even have gotten into a graduate program if any of that were true.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Stop the negative self-talk. We all have some, and it’s meant to protect us. But it can get in the way when you are trying to move on.</a:t>
            </a:r>
            <a:r>
              <a:rPr lang="en-US" sz="1200" kern="1200" dirty="0">
                <a:solidFill>
                  <a:schemeClr val="tx1"/>
                </a:solidFill>
                <a:effectLst/>
                <a:latin typeface="+mn-lt"/>
                <a:ea typeface="+mn-ea"/>
                <a:cs typeface="+mn-cs"/>
              </a:rPr>
              <a:t> There is no need to keep beating yourself up, and it will not help you in the long run.</a:t>
            </a:r>
            <a:r>
              <a:rPr lang="en-US" dirty="0"/>
              <a:t> Use the </a:t>
            </a:r>
            <a:r>
              <a:rPr lang="en-US" b="1" dirty="0"/>
              <a:t>Self-Talk Worksheet </a:t>
            </a:r>
            <a:r>
              <a:rPr lang="en-US" dirty="0"/>
              <a:t>to </a:t>
            </a:r>
            <a:r>
              <a:rPr lang="en-US" sz="1200" kern="1200" dirty="0">
                <a:solidFill>
                  <a:schemeClr val="tx1"/>
                </a:solidFill>
                <a:effectLst/>
                <a:latin typeface="+mn-lt"/>
                <a:ea typeface="+mn-ea"/>
                <a:cs typeface="+mn-cs"/>
              </a:rPr>
              <a:t>write down some examples of your negative self-talk. Then write down positive alternatives you can say instead. Use positive self-talk to keep from being paralyzed for action.</a:t>
            </a:r>
          </a:p>
          <a:p>
            <a:endParaRPr lang="en-US" dirty="0"/>
          </a:p>
          <a:p>
            <a:r>
              <a:rPr lang="en-US" dirty="0"/>
              <a:t>It is not shameful to want a life outside of academia, from time for a partner and children to earning enough to support your desired life-style, without working 80 hours a week doing teaching preps, teaching, research, administrative duties and constantly searching for the next round of funding through grant proposals. More and more folks have to fund their own salary in every field. Burning out is real.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not uncommon to hear people talk about the toxic environment of their department or school as well. Why should there be shame in leaving such a destructive atmosphere behind? </a:t>
            </a: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22</a:t>
            </a:fld>
            <a:endParaRPr lang="en-US"/>
          </a:p>
        </p:txBody>
      </p:sp>
    </p:spTree>
    <p:extLst>
      <p:ext uri="{BB962C8B-B14F-4D97-AF65-F5344CB8AC3E}">
        <p14:creationId xmlns:p14="http://schemas.microsoft.com/office/powerpoint/2010/main" val="147876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Compassion</a:t>
            </a:r>
          </a:p>
          <a:p>
            <a:br>
              <a:rPr lang="en-US" dirty="0"/>
            </a:br>
            <a:r>
              <a:rPr lang="en-US" sz="1200" b="0" i="0" kern="1200" dirty="0">
                <a:solidFill>
                  <a:schemeClr val="tx1"/>
                </a:solidFill>
                <a:effectLst/>
                <a:latin typeface="+mn-lt"/>
                <a:ea typeface="+mn-ea"/>
                <a:cs typeface="+mn-cs"/>
              </a:rPr>
              <a:t>Dr. Kristin Neff, a psychology professor at the University of Texas in Austin, began her career studying shame and eventually moved to the study of self-compassion as a counterpoint to shame. She says, “Instead of just ignoring your pain with a ‘stiff upper lip’ mentality, stop to tell yourself ‘this is really difficult right now’ ” and ask “How can I comfort and care for myself in this moment?”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are her 3 elements of self-compassion:</a:t>
            </a:r>
          </a:p>
          <a:p>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Treat yourself with the kindness you would show a struggling friend.</a:t>
            </a:r>
          </a:p>
          <a:p>
            <a:pPr marL="228600" indent="-228600">
              <a:buFont typeface="+mj-lt"/>
              <a:buAutoNum type="arabicPeriod"/>
            </a:pPr>
            <a:r>
              <a:rPr lang="en-US" sz="1200" b="0" i="0" kern="1200" dirty="0">
                <a:solidFill>
                  <a:schemeClr val="tx1"/>
                </a:solidFill>
                <a:effectLst/>
                <a:latin typeface="+mn-lt"/>
                <a:ea typeface="+mn-ea"/>
                <a:cs typeface="+mn-cs"/>
              </a:rPr>
              <a:t>Recognize that suffering part of the human condition—you are not alone in your experience.</a:t>
            </a:r>
          </a:p>
          <a:p>
            <a:pPr marL="228600" indent="-228600">
              <a:buFont typeface="+mj-lt"/>
              <a:buAutoNum type="arabicPeriod"/>
            </a:pPr>
            <a:r>
              <a:rPr lang="en-US" sz="1200" b="0" i="0" kern="1200" dirty="0">
                <a:solidFill>
                  <a:schemeClr val="tx1"/>
                </a:solidFill>
                <a:effectLst/>
                <a:latin typeface="+mn-lt"/>
                <a:ea typeface="+mn-ea"/>
                <a:cs typeface="+mn-cs"/>
              </a:rPr>
              <a:t>Remind yourself that what you are feeling right now is not who you are.</a:t>
            </a:r>
          </a:p>
          <a:p>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Mindful Self-Compassion Workbook: A Proven Way to Accept Yourself, Build Inner Strength, and Thrive </a:t>
            </a:r>
            <a:r>
              <a:rPr lang="en-US" sz="1200" b="0" i="0" u="none" strike="noStrike" kern="1200" dirty="0">
                <a:solidFill>
                  <a:schemeClr val="tx1"/>
                </a:solidFill>
                <a:effectLst/>
                <a:latin typeface="+mn-lt"/>
                <a:ea typeface="+mn-ea"/>
                <a:cs typeface="+mn-cs"/>
              </a:rPr>
              <a:t>Paperback</a:t>
            </a:r>
            <a:r>
              <a:rPr lang="en-US" sz="1200" b="1"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August 29, 2018</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a:t>
            </a:r>
            <a:r>
              <a:rPr lang="en-US" sz="1200" b="0" i="0" u="none" strike="noStrike" kern="1200" dirty="0">
                <a:solidFill>
                  <a:schemeClr val="tx1"/>
                </a:solidFill>
                <a:effectLst/>
                <a:latin typeface="+mn-lt"/>
                <a:ea typeface="+mn-ea"/>
                <a:cs typeface="+mn-cs"/>
                <a:hlinkClick r:id="rId3"/>
              </a:rPr>
              <a:t>Kristin Neff</a:t>
            </a:r>
            <a:r>
              <a:rPr lang="en-US" sz="1200" b="0" i="0" kern="1200" dirty="0">
                <a:solidFill>
                  <a:schemeClr val="tx1"/>
                </a:solidFill>
                <a:effectLst/>
                <a:latin typeface="+mn-lt"/>
                <a:ea typeface="+mn-ea"/>
                <a:cs typeface="+mn-cs"/>
              </a:rPr>
              <a:t>  (Author), </a:t>
            </a:r>
            <a:r>
              <a:rPr lang="en-US" sz="1200" b="0" i="0" u="none" strike="noStrike" kern="1200" dirty="0">
                <a:solidFill>
                  <a:schemeClr val="tx1"/>
                </a:solidFill>
                <a:effectLst/>
                <a:latin typeface="+mn-lt"/>
                <a:ea typeface="+mn-ea"/>
                <a:cs typeface="+mn-cs"/>
                <a:hlinkClick r:id="rId4"/>
              </a:rPr>
              <a:t>Christopher Germer</a:t>
            </a:r>
            <a:r>
              <a:rPr lang="en-US" sz="1200" b="0" i="0" kern="1200" dirty="0">
                <a:solidFill>
                  <a:schemeClr val="tx1"/>
                </a:solidFill>
                <a:effectLst/>
                <a:latin typeface="+mn-lt"/>
                <a:ea typeface="+mn-ea"/>
                <a:cs typeface="+mn-cs"/>
              </a:rPr>
              <a:t>  (Author)</a:t>
            </a: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23</a:t>
            </a:fld>
            <a:endParaRPr lang="en-US"/>
          </a:p>
        </p:txBody>
      </p:sp>
    </p:spTree>
    <p:extLst>
      <p:ext uri="{BB962C8B-B14F-4D97-AF65-F5344CB8AC3E}">
        <p14:creationId xmlns:p14="http://schemas.microsoft.com/office/powerpoint/2010/main" val="886412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few additional, simple, self-compassion exercises (and there are more on </a:t>
            </a:r>
            <a:r>
              <a:rPr lang="en-US" b="0" dirty="0"/>
              <a:t>the worksheet, </a:t>
            </a:r>
            <a:r>
              <a:rPr lang="en-US" b="1" dirty="0"/>
              <a:t>“Questions for coping with different emotions.”</a:t>
            </a:r>
          </a:p>
          <a:p>
            <a:endParaRPr lang="en-US" dirty="0"/>
          </a:p>
          <a:p>
            <a:r>
              <a:rPr lang="en-US" dirty="0"/>
              <a:t>Many people struggle with feeling inadequate. Think about the ways you have been “perfectly adequate” in your life that got you this far. </a:t>
            </a:r>
          </a:p>
          <a:p>
            <a:endParaRPr lang="en-US" dirty="0"/>
          </a:p>
          <a:p>
            <a:r>
              <a:rPr lang="en-US" dirty="0"/>
              <a:t>Again, ask yourself, what would a good friend say to you about your current situation? </a:t>
            </a:r>
          </a:p>
          <a:p>
            <a:endParaRPr lang="en-US" dirty="0"/>
          </a:p>
          <a:p>
            <a:r>
              <a:rPr lang="en-US" dirty="0"/>
              <a:t>What would </a:t>
            </a:r>
            <a:r>
              <a:rPr lang="en-US" b="1" dirty="0"/>
              <a:t>you </a:t>
            </a:r>
            <a:r>
              <a:rPr lang="en-US" dirty="0"/>
              <a:t>say to a friend that you know is going through a really hard time?</a:t>
            </a:r>
          </a:p>
          <a:p>
            <a:endParaRPr lang="en-US" dirty="0"/>
          </a:p>
          <a:p>
            <a:r>
              <a:rPr lang="en-US" dirty="0"/>
              <a:t>As you leave academia behind, you might want to create a mantra to counter the negative feelings when they threaten to overwhelm you, like “I am learning to let go;” or “It’s OK to give myself the compassion I give others.”</a:t>
            </a:r>
          </a:p>
          <a:p>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24</a:t>
            </a:fld>
            <a:endParaRPr lang="en-US"/>
          </a:p>
        </p:txBody>
      </p:sp>
    </p:spTree>
    <p:extLst>
      <p:ext uri="{BB962C8B-B14F-4D97-AF65-F5344CB8AC3E}">
        <p14:creationId xmlns:p14="http://schemas.microsoft.com/office/powerpoint/2010/main" val="2856432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boring, you’ve heard this all before, part. Make sure you are actually taking care of yourself. </a:t>
            </a:r>
            <a:r>
              <a:rPr lang="en-US" sz="1200" b="0" i="0" kern="1200" dirty="0">
                <a:solidFill>
                  <a:schemeClr val="tx1"/>
                </a:solidFill>
                <a:effectLst/>
                <a:latin typeface="+mn-lt"/>
                <a:ea typeface="+mn-ea"/>
                <a:cs typeface="+mn-cs"/>
              </a:rPr>
              <a:t>Yes, you need to do this even if you feel you are reducing the time available for ending your current research and looking for a new job. If you don’t take care of yourself, nothing else will follow.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the basics:</a:t>
            </a:r>
            <a:endParaRPr lang="en-US" dirty="0"/>
          </a:p>
          <a:p>
            <a:endParaRPr lang="en-US" dirty="0"/>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Get some physical exercise, some aerobic, some strength training.</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Sleep enough hours a night to feel rested.</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Get the right kind of nutrition for you.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Practice mindfulness, meditation, or other forms of spirituality. Some people even like the ritual of going to church. Do what works for you.</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Find some things to do for fun. This means fun for you! Not someone else.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Keep in touch with friends and family and try not to spend to much time alone. Do not spend time with toxic people.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Keep a sense of humor: personally, I love Jorge Cham’s </a:t>
            </a:r>
            <a:r>
              <a:rPr lang="en-US" sz="1200" b="0" i="1" kern="1200" dirty="0">
                <a:solidFill>
                  <a:schemeClr val="tx1"/>
                </a:solidFill>
                <a:effectLst/>
                <a:latin typeface="+mn-lt"/>
                <a:ea typeface="+mn-ea"/>
                <a:cs typeface="+mn-cs"/>
              </a:rPr>
              <a:t>PhD Comics</a:t>
            </a:r>
            <a:r>
              <a:rPr lang="en-US" sz="1200" b="0" i="0" kern="1200" dirty="0">
                <a:solidFill>
                  <a:schemeClr val="tx1"/>
                </a:solidFill>
                <a:effectLst/>
                <a:latin typeface="+mn-lt"/>
                <a:ea typeface="+mn-ea"/>
                <a:cs typeface="+mn-cs"/>
              </a:rPr>
              <a:t>, old Gary Larsen, </a:t>
            </a:r>
            <a:r>
              <a:rPr lang="en-US" sz="1200" b="0" i="1" kern="1200" dirty="0">
                <a:solidFill>
                  <a:schemeClr val="tx1"/>
                </a:solidFill>
                <a:effectLst/>
                <a:latin typeface="+mn-lt"/>
                <a:ea typeface="+mn-ea"/>
                <a:cs typeface="+mn-cs"/>
              </a:rPr>
              <a:t>Calvin and Hobbs</a:t>
            </a:r>
            <a:r>
              <a:rPr lang="en-US" sz="1200" b="0" i="0" kern="1200" dirty="0">
                <a:solidFill>
                  <a:schemeClr val="tx1"/>
                </a:solidFill>
                <a:effectLst/>
                <a:latin typeface="+mn-lt"/>
                <a:ea typeface="+mn-ea"/>
                <a:cs typeface="+mn-cs"/>
              </a:rPr>
              <a:t>, and the occasional </a:t>
            </a:r>
            <a:r>
              <a:rPr lang="en-US" sz="1200" b="0" i="1" kern="1200" dirty="0">
                <a:solidFill>
                  <a:schemeClr val="tx1"/>
                </a:solidFill>
                <a:effectLst/>
                <a:latin typeface="+mn-lt"/>
                <a:ea typeface="+mn-ea"/>
                <a:cs typeface="+mn-cs"/>
              </a:rPr>
              <a:t>Non </a:t>
            </a:r>
            <a:r>
              <a:rPr lang="en-US" sz="1200" b="0" i="1" kern="1200" dirty="0" err="1">
                <a:solidFill>
                  <a:schemeClr val="tx1"/>
                </a:solidFill>
                <a:effectLst/>
                <a:latin typeface="+mn-lt"/>
                <a:ea typeface="+mn-ea"/>
                <a:cs typeface="+mn-cs"/>
              </a:rPr>
              <a:t>Sequiter</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cartoons. It can really help lighten your load.</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If you need to, find a therapist or a social worker to help when you are finding this process supremely difficult.</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Finally, have a plan to give an answer to anyone, even with the best of intentions, asking you about “what next?” A great answer can be, “I’m working on that right now, but I’m not ready to talk about the direction I am going yet.” Or,  “When I find a job, you will be the first to know.” It’s OK to tell friends and relatives NOT to ask, too.</a:t>
            </a: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25</a:t>
            </a:fld>
            <a:endParaRPr lang="en-US"/>
          </a:p>
        </p:txBody>
      </p:sp>
    </p:spTree>
    <p:extLst>
      <p:ext uri="{BB962C8B-B14F-4D97-AF65-F5344CB8AC3E}">
        <p14:creationId xmlns:p14="http://schemas.microsoft.com/office/powerpoint/2010/main" val="2147539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Reframing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“Things turn out best for people who make the best of the way things turn out,” </a:t>
            </a:r>
            <a:r>
              <a:rPr lang="en-US" sz="1200" i="0" kern="1200" dirty="0">
                <a:solidFill>
                  <a:schemeClr val="tx1"/>
                </a:solidFill>
                <a:effectLst/>
                <a:latin typeface="+mn-lt"/>
                <a:ea typeface="+mn-ea"/>
                <a:cs typeface="+mn-cs"/>
              </a:rPr>
              <a:t>wrote </a:t>
            </a:r>
            <a:r>
              <a:rPr lang="en-US" sz="1200" kern="1200" dirty="0">
                <a:solidFill>
                  <a:schemeClr val="tx1"/>
                </a:solidFill>
                <a:effectLst/>
                <a:latin typeface="+mn-lt"/>
                <a:ea typeface="+mn-ea"/>
                <a:cs typeface="+mn-cs"/>
              </a:rPr>
              <a:t>Price Pritchett, in </a:t>
            </a:r>
            <a:r>
              <a:rPr lang="en-US" sz="1200" b="0" i="1" kern="1200" dirty="0">
                <a:solidFill>
                  <a:schemeClr val="tx1"/>
                </a:solidFill>
                <a:effectLst/>
                <a:latin typeface="+mn-lt"/>
                <a:ea typeface="+mn-ea"/>
                <a:cs typeface="+mn-cs"/>
              </a:rPr>
              <a:t>Hard</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Optimism</a:t>
            </a:r>
            <a:r>
              <a:rPr lang="en-US" sz="1200" i="0" kern="1200" dirty="0">
                <a:solidFill>
                  <a:schemeClr val="tx1"/>
                </a:solidFill>
                <a:effectLst/>
                <a:latin typeface="+mn-lt"/>
                <a:ea typeface="+mn-ea"/>
                <a:cs typeface="+mn-cs"/>
              </a:rPr>
              <a:t>. In other words, reframe the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(Price Pritchett, PhD, in </a:t>
            </a:r>
            <a:r>
              <a:rPr lang="en-US" sz="1200" b="0" i="1" kern="1200" dirty="0">
                <a:solidFill>
                  <a:schemeClr val="tx1"/>
                </a:solidFill>
                <a:effectLst/>
                <a:latin typeface="+mn-lt"/>
                <a:ea typeface="+mn-ea"/>
                <a:cs typeface="+mn-cs"/>
              </a:rPr>
              <a:t>Hard</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Optimism: Developing Deep Strengths for Managing Uncertainty, Opportunity, Adversity, and Change</a:t>
            </a:r>
            <a:r>
              <a:rPr lang="en-US" sz="1200" i="0" kern="1200" dirty="0">
                <a:solidFill>
                  <a:schemeClr val="tx1"/>
                </a:solidFill>
                <a:effectLst/>
                <a:latin typeface="+mn-lt"/>
                <a:ea typeface="+mn-ea"/>
                <a:cs typeface="+mn-cs"/>
              </a:rPr>
              <a:t>, 2004).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Reframing – also called “cognitive reappraisal” or “</a:t>
            </a:r>
            <a:r>
              <a:rPr lang="en-US" sz="1200" kern="1200" dirty="0" err="1">
                <a:solidFill>
                  <a:schemeClr val="tx1"/>
                </a:solidFill>
                <a:effectLst/>
                <a:latin typeface="+mn-lt"/>
                <a:ea typeface="+mn-ea"/>
                <a:cs typeface="+mn-cs"/>
              </a:rPr>
              <a:t>recontextualizing</a:t>
            </a:r>
            <a:r>
              <a:rPr lang="en-US" sz="1200" kern="1200" dirty="0">
                <a:solidFill>
                  <a:schemeClr val="tx1"/>
                </a:solidFill>
                <a:effectLst/>
                <a:latin typeface="+mn-lt"/>
                <a:ea typeface="+mn-ea"/>
                <a:cs typeface="+mn-cs"/>
              </a:rPr>
              <a:t>”– means “changing how we think about a situation in order to decrease its emotional impact.” This is a huge piece of leaving academia behind and moving on. Rather than suppressing an emotion, reframing genuinely transforms the meaning of a situation, and thus the emotional experience. </a:t>
            </a:r>
          </a:p>
          <a:p>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(Gross, J.J. (2001). Emotion regulation in adulthood: timing is everything. Current Directions in Psychological Science, 10, 214–219.</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one of the more famous examples of how scientists test the effects of reframing, participants are shown a photo of a woman crying outside of a church. Typically, viewers think the woman is at a funeral and they often express sadness for her; focusing on the picture, imagining sadness, seemed to seemed to deepen their sad emotions. Participants are then asked to provide another interpretation, or to “reappraise” the scene, by imagining the woman is at a wedding and she is shedding tears of joy. This appeared to change the emotion of the viewer to one of happiness. In other words, reframing the view radically altered the experience of the picture for participants.</a:t>
            </a:r>
          </a:p>
          <a:p>
            <a:endParaRPr lang="en-US" sz="1200" kern="1200" dirty="0">
              <a:solidFill>
                <a:schemeClr val="tx1"/>
              </a:solidFill>
              <a:effectLst/>
              <a:latin typeface="+mn-lt"/>
              <a:ea typeface="+mn-ea"/>
              <a:cs typeface="+mn-cs"/>
            </a:endParaRPr>
          </a:p>
          <a:p>
            <a:pPr lvl="1"/>
            <a:r>
              <a:rPr lang="en-US" sz="1200" kern="1200" dirty="0">
                <a:solidFill>
                  <a:schemeClr val="bg1">
                    <a:lumMod val="75000"/>
                  </a:schemeClr>
                </a:solidFill>
                <a:effectLst/>
                <a:latin typeface="+mn-lt"/>
                <a:ea typeface="+mn-ea"/>
                <a:cs typeface="+mn-cs"/>
              </a:rPr>
              <a:t>(“Create reframing mindsets through </a:t>
            </a:r>
            <a:r>
              <a:rPr lang="en-US" sz="1200" kern="1200" dirty="0" err="1">
                <a:solidFill>
                  <a:schemeClr val="bg1">
                    <a:lumMod val="75000"/>
                  </a:schemeClr>
                </a:solidFill>
                <a:effectLst/>
                <a:latin typeface="+mn-lt"/>
                <a:ea typeface="+mn-ea"/>
                <a:cs typeface="+mn-cs"/>
              </a:rPr>
              <a:t>Framestorm</a:t>
            </a:r>
            <a:r>
              <a:rPr lang="en-US" sz="1200" kern="1200" dirty="0">
                <a:solidFill>
                  <a:schemeClr val="bg1">
                    <a:lumMod val="75000"/>
                  </a:schemeClr>
                </a:solidFill>
                <a:effectLst/>
                <a:latin typeface="+mn-lt"/>
                <a:ea typeface="+mn-ea"/>
                <a:cs typeface="+mn-cs"/>
              </a:rPr>
              <a:t>” Anette </a:t>
            </a:r>
            <a:r>
              <a:rPr lang="en-US" sz="1200" kern="1200" dirty="0" err="1">
                <a:solidFill>
                  <a:schemeClr val="bg1">
                    <a:lumMod val="75000"/>
                  </a:schemeClr>
                </a:solidFill>
                <a:effectLst/>
                <a:latin typeface="+mn-lt"/>
                <a:ea typeface="+mn-ea"/>
                <a:cs typeface="+mn-cs"/>
              </a:rPr>
              <a:t>Prehn</a:t>
            </a:r>
            <a:r>
              <a:rPr lang="en-US" sz="1200" kern="1200" dirty="0">
                <a:solidFill>
                  <a:schemeClr val="bg1">
                    <a:lumMod val="75000"/>
                  </a:schemeClr>
                </a:solidFill>
                <a:effectLst/>
                <a:latin typeface="+mn-lt"/>
                <a:ea typeface="+mn-ea"/>
                <a:cs typeface="+mn-cs"/>
              </a:rPr>
              <a:t>, MA </a:t>
            </a:r>
            <a:r>
              <a:rPr lang="en-US" sz="1200" kern="1200" dirty="0" err="1">
                <a:solidFill>
                  <a:schemeClr val="bg1">
                    <a:lumMod val="75000"/>
                  </a:schemeClr>
                </a:solidFill>
                <a:effectLst/>
                <a:latin typeface="+mn-lt"/>
                <a:ea typeface="+mn-ea"/>
                <a:cs typeface="+mn-cs"/>
              </a:rPr>
              <a:t>www.NeuroLeadership.org</a:t>
            </a:r>
            <a:r>
              <a:rPr lang="en-US" sz="1200" kern="1200" dirty="0">
                <a:solidFill>
                  <a:schemeClr val="bg1">
                    <a:lumMod val="75000"/>
                  </a:schemeClr>
                </a:solidFill>
                <a:effectLst/>
                <a:latin typeface="+mn-lt"/>
                <a:ea typeface="+mn-ea"/>
                <a:cs typeface="+mn-cs"/>
              </a:rPr>
              <a:t>, </a:t>
            </a:r>
            <a:r>
              <a:rPr lang="en-US" sz="1200" kern="1200" dirty="0" err="1">
                <a:solidFill>
                  <a:schemeClr val="bg1">
                    <a:lumMod val="75000"/>
                  </a:schemeClr>
                </a:solidFill>
                <a:effectLst/>
                <a:latin typeface="+mn-lt"/>
                <a:ea typeface="+mn-ea"/>
                <a:cs typeface="+mn-cs"/>
              </a:rPr>
              <a:t>NeuroLeadershipjournal</a:t>
            </a:r>
            <a:r>
              <a:rPr lang="en-US" sz="1200" kern="1200" dirty="0">
                <a:solidFill>
                  <a:schemeClr val="bg1">
                    <a:lumMod val="75000"/>
                  </a:schemeClr>
                </a:solidFill>
                <a:effectLst/>
                <a:latin typeface="+mn-lt"/>
                <a:ea typeface="+mn-ea"/>
                <a:cs typeface="+mn-cs"/>
              </a:rPr>
              <a:t>, issue 4, 2012)</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interpret any given situation in a number of different, meaningful ways. In doing so, you are creating “self-directed neuroplasticity,” a term coined by Dr. Jeffrey M. Schwartz.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(Schwartz, J. M., </a:t>
            </a:r>
            <a:r>
              <a:rPr lang="en-US" sz="1200" b="0" i="0" kern="1200" dirty="0" err="1">
                <a:solidFill>
                  <a:schemeClr val="tx1"/>
                </a:solidFill>
                <a:effectLst/>
                <a:latin typeface="+mn-lt"/>
                <a:ea typeface="+mn-ea"/>
                <a:cs typeface="+mn-cs"/>
              </a:rPr>
              <a:t>Gulliford</a:t>
            </a:r>
            <a:r>
              <a:rPr lang="en-US" sz="1200" b="0" i="0" kern="1200" dirty="0">
                <a:solidFill>
                  <a:schemeClr val="tx1"/>
                </a:solidFill>
                <a:effectLst/>
                <a:latin typeface="+mn-lt"/>
                <a:ea typeface="+mn-ea"/>
                <a:cs typeface="+mn-cs"/>
              </a:rPr>
              <a:t>, E. Z., Stier, J., and </a:t>
            </a:r>
            <a:r>
              <a:rPr lang="en-US" sz="1200" b="0" i="0" kern="1200" dirty="0" err="1">
                <a:solidFill>
                  <a:schemeClr val="tx1"/>
                </a:solidFill>
                <a:effectLst/>
                <a:latin typeface="+mn-lt"/>
                <a:ea typeface="+mn-ea"/>
                <a:cs typeface="+mn-cs"/>
              </a:rPr>
              <a:t>Thienemann</a:t>
            </a:r>
            <a:r>
              <a:rPr lang="en-US" sz="1200" b="0" i="0" kern="1200" dirty="0">
                <a:solidFill>
                  <a:schemeClr val="tx1"/>
                </a:solidFill>
                <a:effectLst/>
                <a:latin typeface="+mn-lt"/>
                <a:ea typeface="+mn-ea"/>
                <a:cs typeface="+mn-cs"/>
              </a:rPr>
              <a:t>, M. (2005). Mindful Awareness and Self-Directed Neuroplasticity: Integrating psychospiritual and biological approaches to mental health with a focus on obsessive compulsive disorder, in </a:t>
            </a:r>
            <a:r>
              <a:rPr lang="en-US" sz="1200" b="0" i="0" kern="1200" dirty="0" err="1">
                <a:solidFill>
                  <a:schemeClr val="tx1"/>
                </a:solidFill>
                <a:effectLst/>
                <a:latin typeface="+mn-lt"/>
                <a:ea typeface="+mn-ea"/>
                <a:cs typeface="+mn-cs"/>
              </a:rPr>
              <a:t>Mijares</a:t>
            </a:r>
            <a:r>
              <a:rPr lang="en-US" sz="1200" b="0" i="0" kern="1200" dirty="0">
                <a:solidFill>
                  <a:schemeClr val="tx1"/>
                </a:solidFill>
                <a:effectLst/>
                <a:latin typeface="+mn-lt"/>
                <a:ea typeface="+mn-ea"/>
                <a:cs typeface="+mn-cs"/>
              </a:rPr>
              <a:t>, S. G., and </a:t>
            </a:r>
            <a:r>
              <a:rPr lang="en-US" sz="1200" b="0" i="0" kern="1200" dirty="0" err="1">
                <a:solidFill>
                  <a:schemeClr val="tx1"/>
                </a:solidFill>
                <a:effectLst/>
                <a:latin typeface="+mn-lt"/>
                <a:ea typeface="+mn-ea"/>
                <a:cs typeface="+mn-cs"/>
              </a:rPr>
              <a:t>Khalsa</a:t>
            </a:r>
            <a:r>
              <a:rPr lang="en-US" sz="1200" b="0" i="0" kern="1200" dirty="0">
                <a:solidFill>
                  <a:schemeClr val="tx1"/>
                </a:solidFill>
                <a:effectLst/>
                <a:latin typeface="+mn-lt"/>
                <a:ea typeface="+mn-ea"/>
                <a:cs typeface="+mn-cs"/>
              </a:rPr>
              <a:t>, G. S. (Eds.), </a:t>
            </a:r>
            <a:r>
              <a:rPr lang="en-US" sz="1200" b="0" i="1" kern="1200" dirty="0">
                <a:solidFill>
                  <a:schemeClr val="tx1"/>
                </a:solidFill>
                <a:effectLst/>
                <a:latin typeface="+mn-lt"/>
                <a:ea typeface="+mn-ea"/>
                <a:cs typeface="+mn-cs"/>
              </a:rPr>
              <a:t>The Psychospiritual Clinician's Handbook: Alternative methods for understanding and treating mental disorders</a:t>
            </a:r>
            <a:r>
              <a:rPr lang="en-US" sz="1200" b="0" i="0" kern="1200" dirty="0">
                <a:solidFill>
                  <a:schemeClr val="tx1"/>
                </a:solidFill>
                <a:effectLst/>
                <a:latin typeface="+mn-lt"/>
                <a:ea typeface="+mn-ea"/>
                <a:cs typeface="+mn-cs"/>
              </a:rPr>
              <a:t>, Binghamton, NY: Haworth Reference Press, chapter 13. </a:t>
            </a:r>
            <a:r>
              <a:rPr lang="en-US" sz="1200" b="0" i="0" u="none" strike="noStrike" kern="1200" dirty="0">
                <a:solidFill>
                  <a:schemeClr val="tx1"/>
                </a:solidFill>
                <a:effectLst/>
                <a:latin typeface="+mn-lt"/>
                <a:ea typeface="+mn-ea"/>
                <a:cs typeface="+mn-cs"/>
                <a:hlinkClick r:id="rId3" tooltip="International Standard Book Number"/>
              </a:rPr>
              <a:t>ISBN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Special:BookSources/0-7890-2324-5"/>
              </a:rPr>
              <a:t>0-7890-2324-5</a:t>
            </a:r>
            <a:r>
              <a:rPr lang="en-US" sz="1200" b="0" i="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happening in your brain is threefold: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You are reducing emotional reactivity.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You are </a:t>
            </a:r>
            <a:r>
              <a:rPr lang="en-US" sz="1200" kern="1200" dirty="0" err="1">
                <a:solidFill>
                  <a:schemeClr val="tx1"/>
                </a:solidFill>
                <a:effectLst/>
                <a:latin typeface="+mn-lt"/>
                <a:ea typeface="+mn-ea"/>
                <a:cs typeface="+mn-cs"/>
              </a:rPr>
              <a:t>activiating</a:t>
            </a:r>
            <a:r>
              <a:rPr lang="en-US" sz="1200" kern="1200" dirty="0">
                <a:solidFill>
                  <a:schemeClr val="tx1"/>
                </a:solidFill>
                <a:effectLst/>
                <a:latin typeface="+mn-lt"/>
                <a:ea typeface="+mn-ea"/>
                <a:cs typeface="+mn-cs"/>
              </a:rPr>
              <a:t> more of your pre-frontal cortex for working memory, planning and decision-making.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You have increased your empathy for </a:t>
            </a:r>
            <a:r>
              <a:rPr lang="en-US" sz="1200" b="0" kern="1200" dirty="0">
                <a:solidFill>
                  <a:schemeClr val="tx1"/>
                </a:solidFill>
                <a:effectLst/>
                <a:latin typeface="+mn-lt"/>
                <a:ea typeface="+mn-ea"/>
                <a:cs typeface="+mn-cs"/>
              </a:rPr>
              <a:t>others; by changing your </a:t>
            </a:r>
            <a:r>
              <a:rPr lang="en-US" sz="1200" kern="1200" dirty="0">
                <a:solidFill>
                  <a:schemeClr val="tx1"/>
                </a:solidFill>
                <a:effectLst/>
                <a:latin typeface="+mn-lt"/>
                <a:ea typeface="+mn-ea"/>
                <a:cs typeface="+mn-cs"/>
              </a:rPr>
              <a:t>perspective, you have shifted away from an “it’s all about me and my problems” mindset.</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26</a:t>
            </a:fld>
            <a:endParaRPr lang="en-US"/>
          </a:p>
        </p:txBody>
      </p:sp>
    </p:spTree>
    <p:extLst>
      <p:ext uri="{BB962C8B-B14F-4D97-AF65-F5344CB8AC3E}">
        <p14:creationId xmlns:p14="http://schemas.microsoft.com/office/powerpoint/2010/main" val="2736478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 of purpose </a:t>
            </a:r>
          </a:p>
          <a:p>
            <a:endParaRPr lang="en-US" dirty="0"/>
          </a:p>
          <a:p>
            <a:r>
              <a:rPr lang="en-US" dirty="0"/>
              <a:t>A big part of moving on is creating a new sense of purpose. Whatever your purpose, it should be </a:t>
            </a:r>
            <a:r>
              <a:rPr lang="en-US" sz="1200" b="0" i="0" kern="1200" dirty="0">
                <a:solidFill>
                  <a:schemeClr val="tx1"/>
                </a:solidFill>
                <a:effectLst/>
                <a:latin typeface="+mn-lt"/>
                <a:ea typeface="+mn-ea"/>
                <a:cs typeface="+mn-cs"/>
              </a:rPr>
              <a:t>personally meaningful, involve giving and receiving support, and aid in developing relationships with others. Belonging to something bigger than yourself turns out to be one the single biggest predictors of happiness even into old age. Individuals in organizations compelled by an other-centered purpose feel happier, are more motivated, form better teams, and generally perform better. Purpose is beyond getting a degree or a job.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illustrate, in April 2018, </a:t>
            </a:r>
            <a:r>
              <a:rPr lang="en-US" sz="1200" b="0"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Desiree Linden</a:t>
            </a:r>
            <a:r>
              <a:rPr lang="en-US" sz="1200" b="0" i="0" kern="1200" dirty="0">
                <a:solidFill>
                  <a:schemeClr val="tx1"/>
                </a:solidFill>
                <a:effectLst/>
                <a:latin typeface="+mn-lt"/>
                <a:ea typeface="+mn-ea"/>
                <a:cs typeface="+mn-cs"/>
              </a:rPr>
              <a:t> became the first American woman in over 30 years to win the Boston Marathon, in some of the worst weather possible. Here’s her story from </a:t>
            </a:r>
            <a:r>
              <a:rPr lang="en-US" sz="1200" b="0" i="1" kern="1200" dirty="0">
                <a:solidFill>
                  <a:schemeClr val="tx1"/>
                </a:solidFill>
                <a:effectLst/>
                <a:latin typeface="+mn-lt"/>
                <a:ea typeface="+mn-ea"/>
                <a:cs typeface="+mn-cs"/>
              </a:rPr>
              <a:t>Runner’s World: </a:t>
            </a:r>
            <a:r>
              <a:rPr lang="en-US" sz="1200" b="0" i="0" kern="1200" dirty="0">
                <a:solidFill>
                  <a:schemeClr val="tx1"/>
                </a:solidFill>
                <a:effectLst/>
                <a:latin typeface="+mn-lt"/>
                <a:ea typeface="+mn-ea"/>
                <a:cs typeface="+mn-cs"/>
              </a:rPr>
              <a:t>Linden said in a post-race interview that early in the race she was “feeling horrible.” Until she made the decision that psychologists and neuroscientists alike say gave her the boost she needed to win: She stopped thinking about herself. Thinking she was about to drop out of the race anyway, Linden offered help to a struggling fellow runner, </a:t>
            </a:r>
            <a:r>
              <a:rPr lang="en-US" sz="1200" b="0" i="0" kern="1200" dirty="0" err="1">
                <a:solidFill>
                  <a:schemeClr val="tx1"/>
                </a:solidFill>
                <a:effectLst/>
                <a:latin typeface="+mn-lt"/>
                <a:ea typeface="+mn-ea"/>
                <a:cs typeface="+mn-cs"/>
              </a:rPr>
              <a:t>Shalene</a:t>
            </a:r>
            <a:r>
              <a:rPr lang="en-US" sz="1200" b="0" i="0" kern="1200" dirty="0">
                <a:solidFill>
                  <a:schemeClr val="tx1"/>
                </a:solidFill>
                <a:effectLst/>
                <a:latin typeface="+mn-lt"/>
                <a:ea typeface="+mn-ea"/>
                <a:cs typeface="+mn-cs"/>
              </a:rPr>
              <a:t> Flanagan. “If you need anything—block the wind, adjust the pace maybe—let me know,” Linden said. Somehow helping Flanagan helped Linden: “I got my legs back,” she said. </a:t>
            </a:r>
            <a:r>
              <a:rPr lang="en-US" sz="1200" b="0" i="0" u="none" strike="noStrike" kern="1200" dirty="0">
                <a:solidFill>
                  <a:schemeClr val="tx1"/>
                </a:solidFill>
                <a:effectLst/>
                <a:latin typeface="+mn-lt"/>
                <a:ea typeface="+mn-ea"/>
                <a:cs typeface="+mn-cs"/>
              </a:rPr>
              <a:t>“Helping her helped me.”</a:t>
            </a:r>
          </a:p>
          <a:p>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Science Behind How Sportsmanship Helped Desiree Linden Win Boston By </a:t>
            </a:r>
            <a:r>
              <a:rPr lang="en-US" sz="1200" b="0" i="0" u="none" strike="noStrike" kern="1200" cap="all" dirty="0">
                <a:solidFill>
                  <a:schemeClr val="tx1"/>
                </a:solidFill>
                <a:effectLst/>
                <a:latin typeface="+mn-lt"/>
                <a:ea typeface="+mn-ea"/>
                <a:cs typeface="+mn-cs"/>
                <a:hlinkClick r:id="rId4"/>
              </a:rPr>
              <a:t>KIERA CARTER</a:t>
            </a:r>
            <a:r>
              <a:rPr lang="en-US" sz="1200" b="0" i="0" u="none" strike="noStrike" kern="1200" cap="all"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APR 19, 2018 </a:t>
            </a:r>
            <a:r>
              <a:rPr lang="en-US" dirty="0">
                <a:hlinkClick r:id="rId5"/>
              </a:rPr>
              <a:t>https://www.runnersworld.com/training/a19862759/sportsmanship-desiree-linden-boston-marathon/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do you figure out your own sense of purpose? One of the things I do is ask my clients to create a mission statement for themselves. This is really big picture stuff, meant to act as a guide moving forward. It’s not about “building enough cogs to ensure a profit for shareholders.” Think about what you want to do, who you want to serve and how you would like to do this. If you are having trouble getting started, begin </a:t>
            </a:r>
            <a:r>
              <a:rPr lang="en-US" sz="1200" kern="1200" dirty="0">
                <a:solidFill>
                  <a:schemeClr val="tx1"/>
                </a:solidFill>
                <a:effectLst/>
                <a:latin typeface="+mn-lt"/>
                <a:ea typeface="+mn-ea"/>
                <a:cs typeface="+mn-cs"/>
              </a:rPr>
              <a:t>with the </a:t>
            </a:r>
            <a:r>
              <a:rPr lang="en-US" sz="1200" b="1" kern="1200" dirty="0">
                <a:solidFill>
                  <a:schemeClr val="tx1"/>
                </a:solidFill>
                <a:effectLst/>
                <a:latin typeface="+mn-lt"/>
                <a:ea typeface="+mn-ea"/>
                <a:cs typeface="+mn-cs"/>
              </a:rPr>
              <a:t>First steps to setting career goals worksheet. </a:t>
            </a:r>
          </a:p>
          <a:p>
            <a:endParaRPr lang="en-US" sz="1200" b="1"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And while your figuring out your next best step, find something (or several things), to work on independent of being employed in academia. It could be a social/community cause; a hobby; a free software project; some sort of construction work. Whatever you choose, this kind of work will probably </a:t>
            </a:r>
            <a:r>
              <a:rPr lang="en-US" sz="1200" b="0" i="1"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end up being the ultimate purpose of your life.  But it can help provide a needed psychological break from the concerns of academia, as well as some income, as you move on.</a:t>
            </a:r>
          </a:p>
          <a:p>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27</a:t>
            </a:fld>
            <a:endParaRPr lang="en-US"/>
          </a:p>
        </p:txBody>
      </p:sp>
    </p:spTree>
    <p:extLst>
      <p:ext uri="{BB962C8B-B14F-4D97-AF65-F5344CB8AC3E}">
        <p14:creationId xmlns:p14="http://schemas.microsoft.com/office/powerpoint/2010/main" val="3491819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the academic path has created a myth that employment in academia is a linear process as well as the idea that this employment is somehow more stable than life outside of the academy. With more and more academics required to fund their own salaries, this is clearly not true.  </a:t>
            </a:r>
          </a:p>
          <a:p>
            <a:endParaRPr lang="en-US" dirty="0"/>
          </a:p>
          <a:p>
            <a:r>
              <a:rPr lang="en-US" dirty="0"/>
              <a:t>Another and more insidious myth is that getting an academic tenure track job is within your control, if you just try hard enough. That also belies the reality of the situation.</a:t>
            </a:r>
          </a:p>
        </p:txBody>
      </p:sp>
      <p:sp>
        <p:nvSpPr>
          <p:cNvPr id="4" name="Slide Number Placeholder 3"/>
          <p:cNvSpPr>
            <a:spLocks noGrp="1"/>
          </p:cNvSpPr>
          <p:nvPr>
            <p:ph type="sldNum" sz="quarter" idx="5"/>
          </p:nvPr>
        </p:nvSpPr>
        <p:spPr/>
        <p:txBody>
          <a:bodyPr/>
          <a:lstStyle/>
          <a:p>
            <a:fld id="{F877EEA4-DFFB-7A41-A438-2204C3199658}" type="slidenum">
              <a:rPr lang="en-US" smtClean="0"/>
              <a:t>28</a:t>
            </a:fld>
            <a:endParaRPr lang="en-US"/>
          </a:p>
        </p:txBody>
      </p:sp>
    </p:spTree>
    <p:extLst>
      <p:ext uri="{BB962C8B-B14F-4D97-AF65-F5344CB8AC3E}">
        <p14:creationId xmlns:p14="http://schemas.microsoft.com/office/powerpoint/2010/main" val="100750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like our life really looks like. You tumble and fall, then pick yourself up again, move on, sometimes going through the many emotions we have discussed again and again. </a:t>
            </a:r>
          </a:p>
          <a:p>
            <a:endParaRPr lang="en-US" dirty="0"/>
          </a:p>
          <a:p>
            <a:r>
              <a:rPr lang="en-US" dirty="0"/>
              <a:t>I hope knowing that the wild swing of emotions are completely normal, and you </a:t>
            </a:r>
            <a:r>
              <a:rPr lang="en-US" i="1" dirty="0"/>
              <a:t>will</a:t>
            </a:r>
            <a:r>
              <a:rPr lang="en-US" dirty="0"/>
              <a:t> eventually move on, will also help you go more confidently into your new future.</a:t>
            </a:r>
          </a:p>
        </p:txBody>
      </p:sp>
      <p:sp>
        <p:nvSpPr>
          <p:cNvPr id="4" name="Slide Number Placeholder 3"/>
          <p:cNvSpPr>
            <a:spLocks noGrp="1"/>
          </p:cNvSpPr>
          <p:nvPr>
            <p:ph type="sldNum" sz="quarter" idx="5"/>
          </p:nvPr>
        </p:nvSpPr>
        <p:spPr/>
        <p:txBody>
          <a:bodyPr/>
          <a:lstStyle/>
          <a:p>
            <a:fld id="{F877EEA4-DFFB-7A41-A438-2204C3199658}" type="slidenum">
              <a:rPr lang="en-US" smtClean="0"/>
              <a:t>29</a:t>
            </a:fld>
            <a:endParaRPr lang="en-US"/>
          </a:p>
        </p:txBody>
      </p:sp>
    </p:spTree>
    <p:extLst>
      <p:ext uri="{BB962C8B-B14F-4D97-AF65-F5344CB8AC3E}">
        <p14:creationId xmlns:p14="http://schemas.microsoft.com/office/powerpoint/2010/main" val="348121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after me will be discussing networking, changing your CV to a resume, and other pragmatic aspects of transitioning out of academia. This short presentation will lay out the emotional aspects you need to consider, and possibly actually experience, in order to build a new future for yourself.</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I’ll begin by giving you a short description of where you might physically experience different emotions in your body, take a look William Bridges’ change theory, then tackle the negative emotions you will likely experience, as well as giving you some ideas on how to shift yourself into the more positive emotions associated with “moving on.” A bit of neuroscience will also be woven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 will give you some questions and have provided </a:t>
            </a:r>
            <a:r>
              <a:rPr lang="en-US" b="1" dirty="0">
                <a:effectLst/>
              </a:rPr>
              <a:t>5</a:t>
            </a:r>
            <a:r>
              <a:rPr lang="en-US" dirty="0">
                <a:effectLst/>
              </a:rPr>
              <a:t> (five) worksheets, which you can download, to help think about in this more deeply.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3</a:t>
            </a:fld>
            <a:endParaRPr lang="en-US"/>
          </a:p>
        </p:txBody>
      </p:sp>
    </p:spTree>
    <p:extLst>
      <p:ext uri="{BB962C8B-B14F-4D97-AF65-F5344CB8AC3E}">
        <p14:creationId xmlns:p14="http://schemas.microsoft.com/office/powerpoint/2010/main" val="2580949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what it feel like.  It’s disorienting, scary and thrilling, all simultaneously.  I hope you can enjoy the ride!</a:t>
            </a:r>
          </a:p>
          <a:p>
            <a:endParaRPr lang="en-US" dirty="0"/>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30</a:t>
            </a:fld>
            <a:endParaRPr lang="en-US"/>
          </a:p>
        </p:txBody>
      </p:sp>
    </p:spTree>
    <p:extLst>
      <p:ext uri="{BB962C8B-B14F-4D97-AF65-F5344CB8AC3E}">
        <p14:creationId xmlns:p14="http://schemas.microsoft.com/office/powerpoint/2010/main" val="978329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share after 15-20 seconds; (Jen should say, stop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PPT available on email request, which includes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a:t>
            </a: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31</a:t>
            </a:fld>
            <a:endParaRPr lang="en-US"/>
          </a:p>
        </p:txBody>
      </p:sp>
    </p:spTree>
    <p:extLst>
      <p:ext uri="{BB962C8B-B14F-4D97-AF65-F5344CB8AC3E}">
        <p14:creationId xmlns:p14="http://schemas.microsoft.com/office/powerpoint/2010/main" val="954055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32</a:t>
            </a:fld>
            <a:endParaRPr lang="en-US"/>
          </a:p>
        </p:txBody>
      </p:sp>
    </p:spTree>
    <p:extLst>
      <p:ext uri="{BB962C8B-B14F-4D97-AF65-F5344CB8AC3E}">
        <p14:creationId xmlns:p14="http://schemas.microsoft.com/office/powerpoint/2010/main" val="91881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Disconnect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vast majority of people pursuing PhDs and a life in academia, there is a disconnect between the number of people searching for work and the number of jobs available. </a:t>
            </a:r>
            <a:r>
              <a:rPr lang="en-US" sz="1200" b="0" i="0" u="none" strike="noStrike" kern="1200" dirty="0">
                <a:solidFill>
                  <a:schemeClr val="tx1"/>
                </a:solidFill>
                <a:effectLst/>
                <a:latin typeface="+mn-lt"/>
                <a:ea typeface="+mn-ea"/>
                <a:cs typeface="+mn-cs"/>
              </a:rPr>
              <a:t>The overproduction of PhDs has even been likened to a pyramid scheme.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have heard friends and family say something like, “You studied for how many years? And you can’t get a job?” For people outside of academia, the reality inside is often incomprehensible. Academia has a proscribed and rigid promotion path, from study to employment to tenure within the academy. It’s designed on a medieval German model of apprenticeship.</a:t>
            </a:r>
            <a:r>
              <a:rPr lang="en-US" sz="1200" b="0" i="0" u="none" strike="noStrike" kern="1200" dirty="0">
                <a:solidFill>
                  <a:schemeClr val="tx1"/>
                </a:solidFill>
                <a:effectLst/>
                <a:latin typeface="+mn-lt"/>
                <a:ea typeface="+mn-ea"/>
                <a:cs typeface="+mn-cs"/>
              </a:rPr>
              <a:t> </a:t>
            </a:r>
            <a:r>
              <a:rPr lang="en-US" dirty="0"/>
              <a:t>And that’s not the way the rest of the world outside of academia operates. Careers and directions are much more fluid.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generous estimates of the number of people who </a:t>
            </a:r>
            <a:r>
              <a:rPr lang="en-US" b="1" dirty="0"/>
              <a:t>hold</a:t>
            </a:r>
            <a:r>
              <a:rPr lang="en-US" dirty="0"/>
              <a:t> academic, tenure-track jobs in any given year is 30%; based on my own research, looking at all fields combined for both STEM and Humanities, I believe the actual number is somewhere between 18-20%. That means </a:t>
            </a:r>
            <a:r>
              <a:rPr lang="en-US" i="1" dirty="0"/>
              <a:t>at least </a:t>
            </a:r>
            <a:r>
              <a:rPr lang="en-US" dirty="0"/>
              <a:t>70% of academics are working part-time, most in adjunct positions that pay little and exact a lot. You may remember the story that went viral in 2013 on </a:t>
            </a: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death</a:t>
            </a:r>
            <a:r>
              <a:rPr lang="en-US" sz="1200" b="0" i="0" kern="1200" dirty="0">
                <a:solidFill>
                  <a:schemeClr val="tx1"/>
                </a:solidFill>
                <a:effectLst/>
                <a:latin typeface="+mn-lt"/>
                <a:ea typeface="+mn-ea"/>
                <a:cs typeface="+mn-cs"/>
              </a:rPr>
              <a:t> of Margaret Mary </a:t>
            </a:r>
            <a:r>
              <a:rPr lang="en-US" sz="1200" b="0" i="0" kern="1200" dirty="0" err="1">
                <a:solidFill>
                  <a:schemeClr val="tx1"/>
                </a:solidFill>
                <a:effectLst/>
                <a:latin typeface="+mn-lt"/>
                <a:ea typeface="+mn-ea"/>
                <a:cs typeface="+mn-cs"/>
              </a:rPr>
              <a:t>Vojtko</a:t>
            </a:r>
            <a:r>
              <a:rPr lang="en-US" sz="1200" b="0" i="0" kern="1200" dirty="0">
                <a:solidFill>
                  <a:schemeClr val="tx1"/>
                </a:solidFill>
                <a:effectLst/>
                <a:latin typeface="+mn-lt"/>
                <a:ea typeface="+mn-ea"/>
                <a:cs typeface="+mn-cs"/>
              </a:rPr>
              <a:t> (pronounced Voight-</a:t>
            </a:r>
            <a:r>
              <a:rPr lang="en-US" sz="1200" b="0" i="0" kern="1200" dirty="0" err="1">
                <a:solidFill>
                  <a:schemeClr val="tx1"/>
                </a:solidFill>
                <a:effectLst/>
                <a:latin typeface="+mn-lt"/>
                <a:ea typeface="+mn-ea"/>
                <a:cs typeface="+mn-cs"/>
              </a:rPr>
              <a:t>doh</a:t>
            </a:r>
            <a:r>
              <a:rPr lang="en-US" sz="1200" b="0" i="0" kern="1200" dirty="0">
                <a:solidFill>
                  <a:schemeClr val="tx1"/>
                </a:solidFill>
                <a:effectLst/>
                <a:latin typeface="+mn-lt"/>
                <a:ea typeface="+mn-ea"/>
                <a:cs typeface="+mn-cs"/>
              </a:rPr>
              <a:t>), an adjunct professor of French at Duquesne (pronounce Du-</a:t>
            </a:r>
            <a:r>
              <a:rPr lang="en-US" sz="1200" b="0" i="0" kern="1200" dirty="0" err="1">
                <a:solidFill>
                  <a:schemeClr val="tx1"/>
                </a:solidFill>
                <a:effectLst/>
                <a:latin typeface="+mn-lt"/>
                <a:ea typeface="+mn-ea"/>
                <a:cs typeface="+mn-cs"/>
              </a:rPr>
              <a:t>kane</a:t>
            </a:r>
            <a:r>
              <a:rPr lang="en-US" sz="1200" b="0" i="0" kern="1200" dirty="0">
                <a:solidFill>
                  <a:schemeClr val="tx1"/>
                </a:solidFill>
                <a:effectLst/>
                <a:latin typeface="+mn-lt"/>
                <a:ea typeface="+mn-ea"/>
                <a:cs typeface="+mn-cs"/>
              </a:rPr>
              <a:t>) University, living without health insurance, retirement benefits, on the edge of homelessness.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finished a PhD, congratulations! Only 50% of all people who start a PhD program finish one, leaving before graduation for various reasons. This number is one of the few statistics that has remained the same from the early 1960s. </a:t>
            </a:r>
          </a:p>
          <a:p>
            <a:endParaRPr lang="en-US" dirty="0"/>
          </a:p>
          <a:p>
            <a:endParaRPr lang="en-US" dirty="0"/>
          </a:p>
          <a:p>
            <a:endParaRPr lang="en-US" dirty="0"/>
          </a:p>
          <a:p>
            <a:r>
              <a:rPr lang="en-US" sz="1200" b="0" i="0" u="none" strike="noStrike" kern="1200" dirty="0">
                <a:solidFill>
                  <a:schemeClr val="tx1"/>
                </a:solidFill>
                <a:effectLst/>
                <a:latin typeface="+mn-lt"/>
                <a:ea typeface="+mn-ea"/>
                <a:cs typeface="+mn-cs"/>
              </a:rPr>
              <a:t>(Anne Helen Petersen, the </a:t>
            </a:r>
            <a:r>
              <a:rPr lang="en-US" sz="1200" b="0" i="0" u="none" strike="noStrike" kern="1200" dirty="0">
                <a:solidFill>
                  <a:schemeClr val="tx1"/>
                </a:solidFill>
                <a:effectLst/>
                <a:latin typeface="+mn-lt"/>
                <a:ea typeface="+mn-ea"/>
                <a:cs typeface="+mn-cs"/>
                <a:hlinkClick r:id="rId4"/>
              </a:rPr>
              <a:t>former academic turned BuzzFeed journalist</a:t>
            </a:r>
            <a:r>
              <a:rPr lang="en-US" sz="1200" b="0" i="0" u="none" strike="noStrike" kern="1200" dirty="0">
                <a:solidFill>
                  <a:schemeClr val="tx1"/>
                </a:solidFill>
                <a:effectLst/>
                <a:latin typeface="+mn-lt"/>
                <a:ea typeface="+mn-ea"/>
                <a:cs typeface="+mn-cs"/>
              </a:rPr>
              <a:t>, writes that universities similarly overproduce </a:t>
            </a:r>
            <a:r>
              <a:rPr lang="en-US" sz="1200" b="0" i="0" u="none" strike="noStrike" kern="1200" dirty="0" err="1">
                <a:solidFill>
                  <a:schemeClr val="tx1"/>
                </a:solidFill>
                <a:effectLst/>
                <a:latin typeface="+mn-lt"/>
                <a:ea typeface="+mn-ea"/>
                <a:cs typeface="+mn-cs"/>
              </a:rPr>
              <a:t>Ph.D.s</a:t>
            </a:r>
            <a:r>
              <a:rPr lang="en-US" sz="1200" b="0" i="0" u="none" strike="noStrike" kern="1200" dirty="0">
                <a:solidFill>
                  <a:schemeClr val="tx1"/>
                </a:solidFill>
                <a:effectLst/>
                <a:latin typeface="+mn-lt"/>
                <a:ea typeface="+mn-ea"/>
                <a:cs typeface="+mn-cs"/>
              </a:rPr>
              <a:t>, who are then often left jobless; </a:t>
            </a:r>
            <a:r>
              <a:rPr lang="en-US" dirty="0">
                <a:hlinkClick r:id="rId5"/>
              </a:rPr>
              <a:t>https://www.chronicle.com/article/This-Academic-Took-a-Job-at/243264</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(As </a:t>
            </a:r>
            <a:r>
              <a:rPr lang="en-US" sz="1200" u="none" kern="1200" dirty="0">
                <a:solidFill>
                  <a:schemeClr val="tx1"/>
                </a:solidFill>
                <a:effectLst/>
                <a:latin typeface="+mn-lt"/>
                <a:ea typeface="+mn-ea"/>
                <a:cs typeface="+mn-cs"/>
              </a:rPr>
              <a:t>Herb Childress notes in an essay, </a:t>
            </a:r>
            <a:r>
              <a:rPr lang="en-US" sz="1200" b="0" i="0" u="none" strike="noStrike" kern="1200" dirty="0">
                <a:solidFill>
                  <a:schemeClr val="tx1"/>
                </a:solidFill>
                <a:effectLst/>
                <a:latin typeface="+mn-lt"/>
                <a:ea typeface="+mn-ea"/>
                <a:cs typeface="+mn-cs"/>
              </a:rPr>
              <a:t>his career issues were “not a problem of drive or focus; the horizon was illusory by design, moving according to someone else’s whims, continually drifting out of reach” (</a:t>
            </a:r>
            <a:r>
              <a:rPr lang="en-US" u="sng" dirty="0"/>
              <a:t>Chronicle of Higher Education</a:t>
            </a:r>
            <a:r>
              <a:rPr lang="en-US" u="none" dirty="0"/>
              <a:t> </a:t>
            </a:r>
            <a:r>
              <a:rPr lang="en-US" dirty="0"/>
              <a:t>review of  on April, 9, 2019 </a:t>
            </a:r>
            <a:r>
              <a:rPr lang="en-US" sz="1200" b="0" i="0" u="sng" strike="noStrike" kern="1200" dirty="0">
                <a:solidFill>
                  <a:schemeClr val="tx1"/>
                </a:solidFill>
                <a:effectLst/>
                <a:latin typeface="+mn-lt"/>
                <a:ea typeface="+mn-ea"/>
                <a:cs typeface="+mn-cs"/>
              </a:rPr>
              <a:t>The Adjunct Underclass</a:t>
            </a:r>
            <a:r>
              <a:rPr lang="en-US" sz="1200" b="0" i="0" u="none" strike="noStrike" kern="1200" dirty="0">
                <a:solidFill>
                  <a:schemeClr val="tx1"/>
                </a:solidFill>
                <a:effectLst/>
                <a:latin typeface="+mn-lt"/>
                <a:ea typeface="+mn-ea"/>
                <a:cs typeface="+mn-cs"/>
              </a:rPr>
              <a:t>, 2019</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just saw an article in </a:t>
            </a:r>
            <a:r>
              <a:rPr lang="en-US" u="sng" dirty="0"/>
              <a:t>The Guardian </a:t>
            </a:r>
            <a:r>
              <a:rPr lang="en-US" dirty="0"/>
              <a:t>from April 10, 2019, that only </a:t>
            </a:r>
            <a:r>
              <a:rPr lang="en-US" sz="1200" kern="1200" dirty="0">
                <a:solidFill>
                  <a:schemeClr val="tx1"/>
                </a:solidFill>
                <a:effectLst/>
                <a:latin typeface="+mn-lt"/>
                <a:ea typeface="+mn-ea"/>
                <a:cs typeface="+mn-cs"/>
              </a:rPr>
              <a:t>3.5% of science PhDs secure permanent academic positions. That accords much more closely with numbers I have seen in discussions about this issue.)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(Leaving the Ivory Tower</a:t>
            </a:r>
            <a:r>
              <a:rPr lang="en-US" sz="1200" b="1"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Paperback</a:t>
            </a:r>
            <a:r>
              <a:rPr lang="en-US" sz="1200" b="1"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March 27, 2001</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by </a:t>
            </a:r>
            <a:r>
              <a:rPr lang="en-US" sz="1200" b="0" i="0" u="none" strike="noStrike" kern="1200" dirty="0">
                <a:solidFill>
                  <a:schemeClr val="tx1"/>
                </a:solidFill>
                <a:effectLst/>
                <a:latin typeface="+mn-lt"/>
                <a:ea typeface="+mn-ea"/>
                <a:cs typeface="+mn-cs"/>
                <a:hlinkClick r:id="rId6"/>
              </a:rPr>
              <a:t>Barbara E. Lovitts</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endParaRPr lang="en-US" b="0" dirty="0"/>
          </a:p>
          <a:p>
            <a:r>
              <a:rPr lang="en-US" sz="1200" b="0" i="0" kern="1200" dirty="0">
                <a:solidFill>
                  <a:schemeClr val="tx1"/>
                </a:solidFill>
                <a:effectLst/>
                <a:latin typeface="+mn-lt"/>
                <a:ea typeface="+mn-ea"/>
                <a:cs typeface="+mn-cs"/>
              </a:rPr>
              <a:t>(The University Is a Ticking Time Bomb Treating nearly 75 percent of the professoriate as disposable is not sustainable </a:t>
            </a:r>
            <a:r>
              <a:rPr lang="en-US" sz="1200" b="0" i="1" kern="1200" dirty="0">
                <a:solidFill>
                  <a:schemeClr val="tx1"/>
                </a:solidFill>
                <a:effectLst/>
                <a:latin typeface="+mn-lt"/>
                <a:ea typeface="+mn-ea"/>
                <a:cs typeface="+mn-cs"/>
              </a:rPr>
              <a:t>By Aaron Hanlon </a:t>
            </a:r>
            <a:r>
              <a:rPr lang="en-US" sz="1200" b="0" i="0" kern="1200" cap="all" dirty="0">
                <a:solidFill>
                  <a:schemeClr val="tx1"/>
                </a:solidFill>
                <a:effectLst/>
                <a:latin typeface="+mn-lt"/>
                <a:ea typeface="+mn-ea"/>
                <a:cs typeface="+mn-cs"/>
              </a:rPr>
              <a:t>APRIL 16, 2019 </a:t>
            </a:r>
            <a:r>
              <a:rPr lang="en-US" dirty="0">
                <a:hlinkClick r:id="rId7"/>
              </a:rPr>
              <a:t>https://www.chronicle.com/article/The-University-Is-a-Ticking/246119</a:t>
            </a:r>
            <a:r>
              <a:rPr lang="en-US" sz="1200" b="0" i="0" kern="1200" cap="all" dirty="0">
                <a:solidFill>
                  <a:schemeClr val="tx1"/>
                </a:solidFill>
                <a:effectLst/>
                <a:latin typeface="+mn-lt"/>
                <a:ea typeface="+mn-ea"/>
                <a:cs typeface="+mn-cs"/>
              </a:rPr>
              <a:t>)</a:t>
            </a:r>
            <a:endParaRPr lang="en-US" b="0" dirty="0"/>
          </a:p>
        </p:txBody>
      </p:sp>
      <p:sp>
        <p:nvSpPr>
          <p:cNvPr id="4" name="Slide Number Placeholder 3"/>
          <p:cNvSpPr>
            <a:spLocks noGrp="1"/>
          </p:cNvSpPr>
          <p:nvPr>
            <p:ph type="sldNum" sz="quarter" idx="5"/>
          </p:nvPr>
        </p:nvSpPr>
        <p:spPr/>
        <p:txBody>
          <a:bodyPr/>
          <a:lstStyle/>
          <a:p>
            <a:fld id="{F877EEA4-DFFB-7A41-A438-2204C3199658}" type="slidenum">
              <a:rPr lang="en-US" smtClean="0"/>
              <a:t>4</a:t>
            </a:fld>
            <a:endParaRPr lang="en-US"/>
          </a:p>
        </p:txBody>
      </p:sp>
    </p:spTree>
    <p:extLst>
      <p:ext uri="{BB962C8B-B14F-4D97-AF65-F5344CB8AC3E}">
        <p14:creationId xmlns:p14="http://schemas.microsoft.com/office/powerpoint/2010/main" val="48008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know a whole lot more about the statistics for job hunting in academia feel free to check out our recent publication, </a:t>
            </a:r>
            <a:r>
              <a:rPr lang="en-US" u="sng" dirty="0"/>
              <a:t>Scaling the Ivory Tower: Your Academic Job Search Workbook</a:t>
            </a:r>
            <a:r>
              <a:rPr lang="en-US" dirty="0"/>
              <a:t>. There are sections on the failure to track PhD job outcomes, the number of job applicants, and the chances of getting a tenure track job. </a:t>
            </a:r>
          </a:p>
          <a:p>
            <a:r>
              <a:rPr lang="en-US" dirty="0">
                <a:hlinkClick r:id="rId3"/>
              </a:rPr>
              <a:t>https://smile.amazon.com/gp/product/179460930X/ref=dbs_a_def_rwt_bibl_vppi_i1#customerReviews</a:t>
            </a: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5</a:t>
            </a:fld>
            <a:endParaRPr lang="en-US"/>
          </a:p>
        </p:txBody>
      </p:sp>
    </p:spTree>
    <p:extLst>
      <p:ext uri="{BB962C8B-B14F-4D97-AF65-F5344CB8AC3E}">
        <p14:creationId xmlns:p14="http://schemas.microsoft.com/office/powerpoint/2010/main" val="171591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 emotions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As you begin to process all kinds of emotions on the decision to leave, pay attention to the way in which your body is reacting. You get a lot more information from your body than you may realize—Ann Betz, who has worked for over 20 years on issues of mind and body integration, says you get nine times more information from your body than your brain. Emotions have been around for </a:t>
            </a:r>
            <a:r>
              <a:rPr lang="en-CA" sz="1200" kern="1200" dirty="0" err="1">
                <a:solidFill>
                  <a:schemeClr val="tx1"/>
                </a:solidFill>
                <a:effectLst/>
                <a:latin typeface="+mn-lt"/>
                <a:ea typeface="+mn-ea"/>
                <a:cs typeface="+mn-cs"/>
              </a:rPr>
              <a:t>millenia</a:t>
            </a:r>
            <a:r>
              <a:rPr lang="en-CA" sz="1200" kern="1200" dirty="0">
                <a:solidFill>
                  <a:schemeClr val="tx1"/>
                </a:solidFill>
                <a:effectLst/>
                <a:latin typeface="+mn-lt"/>
                <a:ea typeface="+mn-ea"/>
                <a:cs typeface="+mn-cs"/>
              </a:rPr>
              <a:t> and serve a very real purpose: they prepare us to react swiftly to both danger </a:t>
            </a:r>
            <a:r>
              <a:rPr lang="en-CA" sz="1200" b="1" kern="1200" dirty="0">
                <a:solidFill>
                  <a:schemeClr val="tx1"/>
                </a:solidFill>
                <a:effectLst/>
                <a:latin typeface="+mn-lt"/>
                <a:ea typeface="+mn-ea"/>
                <a:cs typeface="+mn-cs"/>
              </a:rPr>
              <a:t>and</a:t>
            </a:r>
            <a:r>
              <a:rPr lang="en-CA" sz="1200" kern="1200" dirty="0">
                <a:solidFill>
                  <a:schemeClr val="tx1"/>
                </a:solidFill>
                <a:effectLst/>
                <a:latin typeface="+mn-lt"/>
                <a:ea typeface="+mn-ea"/>
                <a:cs typeface="+mn-cs"/>
              </a:rPr>
              <a:t> opportunity. It’s worth paying attention to what your emotions are trying to tell you.</a:t>
            </a:r>
          </a:p>
          <a:p>
            <a:endParaRPr lang="en-CA" sz="1200" i="0"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These pictures come from research done by Lauri </a:t>
            </a:r>
            <a:r>
              <a:rPr lang="en-CA" sz="1200" i="0" kern="1200" dirty="0" err="1">
                <a:solidFill>
                  <a:schemeClr val="tx1"/>
                </a:solidFill>
                <a:effectLst/>
                <a:latin typeface="+mn-lt"/>
                <a:ea typeface="+mn-ea"/>
                <a:cs typeface="+mn-cs"/>
              </a:rPr>
              <a:t>Num</a:t>
            </a:r>
            <a:r>
              <a:rPr lang="en-CA" sz="1200" i="0" kern="1200" dirty="0">
                <a:solidFill>
                  <a:schemeClr val="tx1"/>
                </a:solidFill>
                <a:effectLst/>
                <a:latin typeface="+mn-lt"/>
                <a:ea typeface="+mn-ea"/>
                <a:cs typeface="+mn-cs"/>
              </a:rPr>
              <a:t>-men-</a:t>
            </a:r>
            <a:r>
              <a:rPr lang="en-CA" sz="1200" i="0" kern="1200" dirty="0" err="1">
                <a:solidFill>
                  <a:schemeClr val="tx1"/>
                </a:solidFill>
                <a:effectLst/>
                <a:latin typeface="+mn-lt"/>
                <a:ea typeface="+mn-ea"/>
                <a:cs typeface="+mn-cs"/>
              </a:rPr>
              <a:t>maa</a:t>
            </a:r>
            <a:r>
              <a:rPr lang="en-CA" sz="1200" i="0" kern="1200" dirty="0">
                <a:solidFill>
                  <a:schemeClr val="tx1"/>
                </a:solidFill>
                <a:effectLst/>
                <a:latin typeface="+mn-lt"/>
                <a:ea typeface="+mn-ea"/>
                <a:cs typeface="+mn-cs"/>
              </a:rPr>
              <a:t> and colleagues that asked 701 participants in both Western European and East Asian countries to draw where they felt emotion in their bodies. </a:t>
            </a:r>
            <a:r>
              <a:rPr lang="en-CA" sz="1200" kern="1200" dirty="0">
                <a:solidFill>
                  <a:schemeClr val="tx1"/>
                </a:solidFill>
                <a:effectLst/>
                <a:latin typeface="+mn-lt"/>
                <a:ea typeface="+mn-ea"/>
                <a:cs typeface="+mn-cs"/>
              </a:rPr>
              <a:t>Yellow indicates the highest level of activity, followed by red. Black is neutral, while blue and light blue indicate lowered and very low activity respectively. Interestingly, the only emotion participants reported feeling over their entire body was happiness.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(Ann Betz, CPCC, PCC, CNTC, is the co-founder of </a:t>
            </a:r>
            <a:r>
              <a:rPr lang="en-US" sz="1200" b="0" i="0" kern="1200" dirty="0" err="1">
                <a:solidFill>
                  <a:schemeClr val="tx1"/>
                </a:solidFill>
                <a:effectLst/>
                <a:latin typeface="+mn-lt"/>
                <a:ea typeface="+mn-ea"/>
                <a:cs typeface="+mn-cs"/>
              </a:rPr>
              <a:t>BEabove</a:t>
            </a:r>
            <a:r>
              <a:rPr lang="en-US" sz="1200" b="0" i="0" kern="1200" dirty="0">
                <a:solidFill>
                  <a:schemeClr val="tx1"/>
                </a:solidFill>
                <a:effectLst/>
                <a:latin typeface="+mn-lt"/>
                <a:ea typeface="+mn-ea"/>
                <a:cs typeface="+mn-cs"/>
              </a:rPr>
              <a:t> Leadership and an international speaker and trainer on the intersection of neuroscience, coaching and human transformation. Ann served as the neuroscience consultant to The Coaches Training Institute (CTI) for many years, and provides neuroscience, leadership and coaching consulting to many other corporations and non-</a:t>
            </a:r>
            <a:r>
              <a:rPr lang="en-US" sz="1200" b="0" i="0" kern="1200" dirty="0" err="1">
                <a:solidFill>
                  <a:schemeClr val="tx1"/>
                </a:solidFill>
                <a:effectLst/>
                <a:latin typeface="+mn-lt"/>
                <a:ea typeface="+mn-ea"/>
                <a:cs typeface="+mn-cs"/>
              </a:rPr>
              <a:t>profits.</a:t>
            </a:r>
            <a:r>
              <a:rPr lang="en-US" dirty="0" err="1">
                <a:hlinkClick r:id="rId3"/>
              </a:rPr>
              <a:t>https</a:t>
            </a:r>
            <a:r>
              <a:rPr lang="en-US" dirty="0">
                <a:hlinkClick r:id="rId3"/>
              </a:rPr>
              <a:t>://www.beaboveleadership.com/neuroscience-workshopsl/</a:t>
            </a:r>
            <a:r>
              <a:rPr lang="en-US" dirty="0"/>
              <a:t>)</a:t>
            </a:r>
          </a:p>
          <a:p>
            <a:endParaRPr lang="en-US" dirty="0"/>
          </a:p>
          <a:p>
            <a:r>
              <a:rPr lang="en-US" dirty="0"/>
              <a:t>(</a:t>
            </a:r>
            <a:r>
              <a:rPr lang="en-US" sz="1200" b="1" i="0" kern="1200" dirty="0">
                <a:solidFill>
                  <a:schemeClr val="tx1"/>
                </a:solidFill>
                <a:effectLst/>
                <a:latin typeface="+mn-lt"/>
                <a:ea typeface="+mn-ea"/>
                <a:cs typeface="+mn-cs"/>
              </a:rPr>
              <a:t>Bodily maps of emotions</a:t>
            </a:r>
          </a:p>
          <a:p>
            <a:r>
              <a:rPr lang="en-US" sz="1200" b="0" i="0" kern="1200" dirty="0">
                <a:solidFill>
                  <a:schemeClr val="tx1"/>
                </a:solidFill>
                <a:effectLst/>
                <a:latin typeface="+mn-lt"/>
                <a:ea typeface="+mn-ea"/>
                <a:cs typeface="+mn-cs"/>
              </a:rPr>
              <a:t>Lauri </a:t>
            </a:r>
            <a:r>
              <a:rPr lang="en-US" sz="1200" b="0" i="0" kern="1200" dirty="0" err="1">
                <a:solidFill>
                  <a:schemeClr val="tx1"/>
                </a:solidFill>
                <a:effectLst/>
                <a:latin typeface="+mn-lt"/>
                <a:ea typeface="+mn-ea"/>
                <a:cs typeface="+mn-cs"/>
              </a:rPr>
              <a:t>Nummenmaa</a:t>
            </a:r>
            <a:r>
              <a:rPr lang="en-US" sz="1200" b="0" i="0" kern="1200" dirty="0">
                <a:solidFill>
                  <a:schemeClr val="tx1"/>
                </a:solidFill>
                <a:effectLst/>
                <a:latin typeface="+mn-lt"/>
                <a:ea typeface="+mn-ea"/>
                <a:cs typeface="+mn-cs"/>
              </a:rPr>
              <a:t>, Enrico </a:t>
            </a:r>
            <a:r>
              <a:rPr lang="en-US" sz="1200" b="0" i="0" kern="1200" dirty="0" err="1">
                <a:solidFill>
                  <a:schemeClr val="tx1"/>
                </a:solidFill>
                <a:effectLst/>
                <a:latin typeface="+mn-lt"/>
                <a:ea typeface="+mn-ea"/>
                <a:cs typeface="+mn-cs"/>
              </a:rPr>
              <a:t>Glerean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Riitta</a:t>
            </a:r>
            <a:r>
              <a:rPr lang="en-US" sz="1200" b="0" i="0" kern="1200" dirty="0">
                <a:solidFill>
                  <a:schemeClr val="tx1"/>
                </a:solidFill>
                <a:effectLst/>
                <a:latin typeface="+mn-lt"/>
                <a:ea typeface="+mn-ea"/>
                <a:cs typeface="+mn-cs"/>
              </a:rPr>
              <a:t> Hari, and </a:t>
            </a:r>
            <a:r>
              <a:rPr lang="en-US" sz="1200" b="0" i="0" kern="1200" dirty="0" err="1">
                <a:solidFill>
                  <a:schemeClr val="tx1"/>
                </a:solidFill>
                <a:effectLst/>
                <a:latin typeface="+mn-lt"/>
                <a:ea typeface="+mn-ea"/>
                <a:cs typeface="+mn-cs"/>
              </a:rPr>
              <a:t>Jari</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Hietanen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PNAS January 14, 2014 111 (2) 646-651; </a:t>
            </a:r>
            <a:r>
              <a:rPr lang="en-US" sz="1200" b="0" i="0" u="none" strike="noStrike" kern="1200" dirty="0">
                <a:solidFill>
                  <a:schemeClr val="tx1"/>
                </a:solidFill>
                <a:effectLst/>
                <a:latin typeface="+mn-lt"/>
                <a:ea typeface="+mn-ea"/>
                <a:cs typeface="+mn-cs"/>
                <a:hlinkClick r:id="rId4"/>
              </a:rPr>
              <a:t>https://doi.org/10.1073/pnas.1321664111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Contributed by </a:t>
            </a:r>
            <a:r>
              <a:rPr lang="en-US" sz="1200" b="0" i="0" kern="1200" dirty="0" err="1">
                <a:solidFill>
                  <a:schemeClr val="tx1"/>
                </a:solidFill>
                <a:effectLst/>
                <a:latin typeface="+mn-lt"/>
                <a:ea typeface="+mn-ea"/>
                <a:cs typeface="+mn-cs"/>
              </a:rPr>
              <a:t>Riitta</a:t>
            </a:r>
            <a:r>
              <a:rPr lang="en-US" sz="1200" b="0" i="0" kern="1200" dirty="0">
                <a:solidFill>
                  <a:schemeClr val="tx1"/>
                </a:solidFill>
                <a:effectLst/>
                <a:latin typeface="+mn-lt"/>
                <a:ea typeface="+mn-ea"/>
                <a:cs typeface="+mn-cs"/>
              </a:rPr>
              <a:t> Hari, November 27, 2013 (sent for review June 11, 2013)</a:t>
            </a:r>
          </a:p>
          <a:p>
            <a:endParaRPr lang="en-CA" sz="120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6</a:t>
            </a:fld>
            <a:endParaRPr lang="en-US"/>
          </a:p>
        </p:txBody>
      </p:sp>
    </p:spTree>
    <p:extLst>
      <p:ext uri="{BB962C8B-B14F-4D97-AF65-F5344CB8AC3E}">
        <p14:creationId xmlns:p14="http://schemas.microsoft.com/office/powerpoint/2010/main" val="145197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has been said that people only change when the pain of staying the same is greater than the pain of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Here are a few things to keep in mind about change:</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human nature to resist change. Most of us like what is familiar and predictable.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normal as change is, it is also normal to resist it.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common to fear the unknown.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 can cause us to question our long held beliefs and values.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Moving through change can be uncomfortable and feel awkward, and is the only way to move forward.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7</a:t>
            </a:fld>
            <a:endParaRPr lang="en-US"/>
          </a:p>
        </p:txBody>
      </p:sp>
    </p:spTree>
    <p:extLst>
      <p:ext uri="{BB962C8B-B14F-4D97-AF65-F5344CB8AC3E}">
        <p14:creationId xmlns:p14="http://schemas.microsoft.com/office/powerpoint/2010/main" val="26605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Bridges model of 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a:solidFill>
                  <a:schemeClr val="tx1"/>
                </a:solidFill>
                <a:effectLst/>
                <a:latin typeface="+mn-lt"/>
                <a:ea typeface="+mn-ea"/>
                <a:cs typeface="+mn-cs"/>
              </a:rPr>
              <a:t>There are many models of change out there. </a:t>
            </a:r>
            <a:r>
              <a:rPr lang="en-US" sz="1200" kern="1200" dirty="0">
                <a:solidFill>
                  <a:schemeClr val="tx1"/>
                </a:solidFill>
                <a:effectLst/>
                <a:latin typeface="+mn-lt"/>
                <a:ea typeface="+mn-ea"/>
                <a:cs typeface="+mn-cs"/>
              </a:rPr>
              <a:t>Google “change theory” and you will get about 959,000,000 results in less than ½ a second. </a:t>
            </a:r>
            <a:r>
              <a:rPr lang="en-US" sz="1200" u="none" kern="1200" dirty="0">
                <a:solidFill>
                  <a:schemeClr val="tx1"/>
                </a:solidFill>
                <a:effectLst/>
                <a:latin typeface="+mn-lt"/>
                <a:ea typeface="+mn-ea"/>
                <a:cs typeface="+mn-cs"/>
              </a:rPr>
              <a:t>I bet many of you could name six major change theorists of the last few decades without giving it much thought. I am only going to discuss one of them, that of William Bridges, because it is the one I personally find most useful. So, we’re going to spend a little time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Bridges original book, </a:t>
            </a:r>
            <a:r>
              <a:rPr lang="en-US" sz="1200" b="0" i="1" kern="1200" dirty="0">
                <a:solidFill>
                  <a:schemeClr val="tx1"/>
                </a:solidFill>
                <a:effectLst/>
                <a:latin typeface="+mn-lt"/>
                <a:ea typeface="+mn-ea"/>
                <a:cs typeface="+mn-cs"/>
              </a:rPr>
              <a:t>Transitions: Making Sense of Life's Changes</a:t>
            </a:r>
            <a:r>
              <a:rPr lang="en-US" sz="1200" b="0" i="0" kern="1200" dirty="0">
                <a:solidFill>
                  <a:schemeClr val="tx1"/>
                </a:solidFill>
                <a:effectLst/>
                <a:latin typeface="+mn-lt"/>
                <a:ea typeface="+mn-ea"/>
                <a:cs typeface="+mn-cs"/>
              </a:rPr>
              <a:t>, was published, if you can believe it, in 1979. Nearly 40 years and several editions later, the model is still incredibly powerful and widely used.</a:t>
            </a:r>
            <a:r>
              <a:rPr lang="en-US" sz="1200" u="none" kern="1200" dirty="0">
                <a:solidFill>
                  <a:schemeClr val="tx1"/>
                </a:solidFill>
                <a:effectLst/>
                <a:latin typeface="+mn-lt"/>
                <a:ea typeface="+mn-ea"/>
                <a:cs typeface="+mn-cs"/>
              </a:rPr>
              <a:t> My company name is </a:t>
            </a:r>
            <a:r>
              <a:rPr lang="en-US" sz="1200" u="none" kern="1200" dirty="0" err="1">
                <a:solidFill>
                  <a:schemeClr val="tx1"/>
                </a:solidFill>
                <a:effectLst/>
                <a:latin typeface="+mn-lt"/>
                <a:ea typeface="+mn-ea"/>
                <a:cs typeface="+mn-cs"/>
              </a:rPr>
              <a:t>TransitioningYourLife</a:t>
            </a:r>
            <a:r>
              <a:rPr lang="en-US" sz="1200" u="none" kern="1200" dirty="0">
                <a:solidFill>
                  <a:schemeClr val="tx1"/>
                </a:solidFill>
                <a:effectLst/>
                <a:latin typeface="+mn-lt"/>
                <a:ea typeface="+mn-ea"/>
                <a:cs typeface="+mn-cs"/>
              </a:rPr>
              <a:t> partly because of the impact his work had on me.</a:t>
            </a:r>
            <a:r>
              <a:rPr lang="en-US" sz="120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This graphic sums up the simple </a:t>
            </a:r>
            <a:r>
              <a:rPr lang="en-US" sz="1200" kern="1200" dirty="0">
                <a:solidFill>
                  <a:schemeClr val="tx1"/>
                </a:solidFill>
                <a:effectLst/>
                <a:latin typeface="+mn-lt"/>
                <a:ea typeface="+mn-ea"/>
                <a:cs typeface="+mn-cs"/>
              </a:rPr>
              <a:t>3-stage </a:t>
            </a:r>
            <a:r>
              <a:rPr lang="en-US" sz="1200" i="0" kern="1200" dirty="0">
                <a:solidFill>
                  <a:schemeClr val="tx1"/>
                </a:solidFill>
                <a:effectLst/>
                <a:latin typeface="+mn-lt"/>
                <a:ea typeface="+mn-ea"/>
                <a:cs typeface="+mn-cs"/>
              </a:rPr>
              <a:t>model quite well. </a:t>
            </a:r>
            <a:r>
              <a:rPr lang="en-US" sz="1200" kern="1200" dirty="0">
                <a:solidFill>
                  <a:schemeClr val="tx1"/>
                </a:solidFill>
                <a:effectLst/>
                <a:latin typeface="+mn-lt"/>
                <a:ea typeface="+mn-ea"/>
                <a:cs typeface="+mn-cs"/>
              </a:rPr>
              <a:t>Bridges makes a distinction between change and transition. Change is external [the thing that happens], and transition is psychological [how the change is processed within].</a:t>
            </a:r>
            <a:br>
              <a:rPr lang="en-US" sz="1200" kern="1200" dirty="0">
                <a:solidFill>
                  <a:schemeClr val="tx1"/>
                </a:solidFill>
                <a:effectLst/>
                <a:latin typeface="+mn-lt"/>
                <a:ea typeface="+mn-ea"/>
                <a:cs typeface="+mn-cs"/>
              </a:rPr>
            </a:br>
            <a:endParaRPr lang="en-US" dirty="0"/>
          </a:p>
          <a:p>
            <a:r>
              <a:rPr lang="en-US" sz="1200" i="0" kern="1200" dirty="0">
                <a:solidFill>
                  <a:schemeClr val="tx1"/>
                </a:solidFill>
                <a:effectLst/>
                <a:latin typeface="+mn-lt"/>
                <a:ea typeface="+mn-ea"/>
                <a:cs typeface="+mn-cs"/>
              </a:rPr>
              <a:t>Moving from the end of something old to the beginning of something new will no doubt put you the the wringer of many painful emotions. Much like the stages of grief, you can go through all of these emotions in any order, or more likely you will go back and forth between them, sometimes feeling several things at once, before you move on.</a:t>
            </a: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Ending</a:t>
            </a:r>
          </a:p>
          <a:p>
            <a:r>
              <a:rPr lang="en-US" sz="1200" kern="1200" dirty="0">
                <a:solidFill>
                  <a:schemeClr val="tx1"/>
                </a:solidFill>
                <a:effectLst/>
                <a:latin typeface="+mn-lt"/>
                <a:ea typeface="+mn-ea"/>
                <a:cs typeface="+mn-cs"/>
              </a:rPr>
              <a:t>The first stage, </a:t>
            </a:r>
            <a:r>
              <a:rPr lang="en-US" sz="1200" i="1" kern="1200" dirty="0">
                <a:solidFill>
                  <a:schemeClr val="tx1"/>
                </a:solidFill>
                <a:effectLst/>
                <a:latin typeface="+mn-lt"/>
                <a:ea typeface="+mn-ea"/>
                <a:cs typeface="+mn-cs"/>
              </a:rPr>
              <a:t>Ending</a:t>
            </a:r>
            <a:r>
              <a:rPr lang="en-US" sz="1200" kern="1200" dirty="0">
                <a:solidFill>
                  <a:schemeClr val="tx1"/>
                </a:solidFill>
                <a:effectLst/>
                <a:latin typeface="+mn-lt"/>
                <a:ea typeface="+mn-ea"/>
                <a:cs typeface="+mn-cs"/>
              </a:rPr>
              <a:t> or ‘letting go’ can sometimes be the most painful. In order to move through the process (to get unstuck if you are stuck) you will have to let go of something. Something must come to an end. This could be the end of any significant thing in your life, a relationship, a job, or the end of an unfulfilled dream…such as obtaining a position in academia.  </a:t>
            </a:r>
            <a:endParaRPr lang="en-US" sz="1200"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Middle</a:t>
            </a:r>
          </a:p>
          <a:p>
            <a:r>
              <a:rPr lang="en-US" sz="1200" kern="1200" dirty="0">
                <a:solidFill>
                  <a:schemeClr val="tx1"/>
                </a:solidFill>
                <a:effectLst/>
                <a:latin typeface="+mn-lt"/>
                <a:ea typeface="+mn-ea"/>
                <a:cs typeface="+mn-cs"/>
              </a:rPr>
              <a:t>Once we have moved through the ‘letting go’ process, we find ourselves in the second phase of change, the </a:t>
            </a:r>
            <a:r>
              <a:rPr lang="en-US" sz="1200" i="1" kern="1200" dirty="0">
                <a:solidFill>
                  <a:schemeClr val="tx1"/>
                </a:solidFill>
                <a:effectLst/>
                <a:latin typeface="+mn-lt"/>
                <a:ea typeface="+mn-ea"/>
                <a:cs typeface="+mn-cs"/>
              </a:rPr>
              <a:t>middle </a:t>
            </a:r>
            <a:r>
              <a:rPr lang="en-US" sz="1200" kern="1200" dirty="0">
                <a:solidFill>
                  <a:schemeClr val="tx1"/>
                </a:solidFill>
                <a:effectLst/>
                <a:latin typeface="+mn-lt"/>
                <a:ea typeface="+mn-ea"/>
                <a:cs typeface="+mn-cs"/>
              </a:rPr>
              <a:t>or actual ‘transition period.’ This is the period of emptiness and uncertainty, what Bridges calls “the neutral zone,” the time between letting go of the old and fully embracing and adapting to the new. I prefer to call this time “the fallow period.” Sometimes it feels like like nothing is actually happening, but beneath the surface all kinds of things are happening, just as seeds below the soil in winter prepare themselves for blooming in the spring in unseen ways.  Ideas are taking shape, a new image of yourself is being awakened. The past is gone but the new isn't fully present.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is your opportunity to take stock, to figure out what you might want to actually do next. Don’t confuse the present with the past. Give yourself permission to take enough time for reflection. Accept that this middle part is awkward.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 yourself to evaluate your previous decisions. What did you learn? What will you do differently the next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it’s time to get some new skills. Are you a qualitative researcher in a quantitative world? Are you interested enough to take a short course and master some statistical packages? Or do you simply need to find a new way to use the analytical or communication skills you already have?  Maybe it has less to do with learning new skills than learning how to explain exactly why the skills you already possess can be a value to someone that has little to no understanding of graduate school training. It may seem like you are flailing around, but actually it’s the flailing around that will help you sort out “what next.”</a:t>
            </a:r>
          </a:p>
          <a:p>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Beginning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and last phase of this model is </a:t>
            </a:r>
            <a:r>
              <a:rPr lang="en-US" sz="1200" i="1" kern="1200" dirty="0">
                <a:solidFill>
                  <a:schemeClr val="tx1"/>
                </a:solidFill>
                <a:effectLst/>
                <a:latin typeface="+mn-lt"/>
                <a:ea typeface="+mn-ea"/>
                <a:cs typeface="+mn-cs"/>
              </a:rPr>
              <a:t>Beginning</a:t>
            </a:r>
            <a:r>
              <a:rPr lang="en-US" sz="1200" kern="1200" dirty="0">
                <a:solidFill>
                  <a:schemeClr val="tx1"/>
                </a:solidFill>
                <a:effectLst/>
                <a:latin typeface="+mn-lt"/>
                <a:ea typeface="+mn-ea"/>
                <a:cs typeface="+mn-cs"/>
              </a:rPr>
              <a:t> or ‘starting anew.’  As you move through this phase, you may find yourself vacillating between these emotions: skepticism, ambivalence, acceptance, faith, belief, hope, and enthusiasm.  You will know when you are truly ready to move on when you find yourself looking at the next opportunity with excitement.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Managing Transitions, 25th anniversary edition: Making the Most of Change </a:t>
            </a:r>
            <a:r>
              <a:rPr lang="en-US" sz="1200" b="0" i="0" u="none" strike="noStrike" kern="1200" dirty="0">
                <a:solidFill>
                  <a:schemeClr val="tx1"/>
                </a:solidFill>
                <a:effectLst/>
                <a:latin typeface="+mn-lt"/>
                <a:ea typeface="+mn-ea"/>
                <a:cs typeface="+mn-cs"/>
              </a:rPr>
              <a:t>Paperback</a:t>
            </a:r>
            <a:r>
              <a:rPr lang="en-US" sz="1200" b="1"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January 10, 2017</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a:t>
            </a:r>
            <a:r>
              <a:rPr lang="en-US" sz="1200" b="0" i="0" u="none" strike="noStrike" kern="1200" dirty="0">
                <a:solidFill>
                  <a:schemeClr val="tx1"/>
                </a:solidFill>
                <a:effectLst/>
                <a:latin typeface="+mn-lt"/>
                <a:ea typeface="+mn-ea"/>
                <a:cs typeface="+mn-cs"/>
                <a:hlinkClick r:id="rId3"/>
              </a:rPr>
              <a:t>William Bridges</a:t>
            </a:r>
            <a:r>
              <a:rPr lang="en-US" sz="1200" b="0" i="0" kern="1200" dirty="0">
                <a:solidFill>
                  <a:schemeClr val="tx1"/>
                </a:solidFill>
                <a:effectLst/>
                <a:latin typeface="+mn-lt"/>
                <a:ea typeface="+mn-ea"/>
                <a:cs typeface="+mn-cs"/>
              </a:rPr>
              <a:t>  (Author), </a:t>
            </a:r>
            <a:r>
              <a:rPr lang="en-US" dirty="0">
                <a:hlinkClick r:id="rId4"/>
              </a:rPr>
              <a:t>https://www.amazon.com/gp/product/0738219657/ref=dbs_a_def_rwt_bibl_vppi_i0</a:t>
            </a:r>
            <a:endParaRPr lang="en-US" dirty="0"/>
          </a:p>
        </p:txBody>
      </p:sp>
      <p:sp>
        <p:nvSpPr>
          <p:cNvPr id="4" name="Slide Number Placeholder 3"/>
          <p:cNvSpPr>
            <a:spLocks noGrp="1"/>
          </p:cNvSpPr>
          <p:nvPr>
            <p:ph type="sldNum" sz="quarter" idx="5"/>
          </p:nvPr>
        </p:nvSpPr>
        <p:spPr/>
        <p:txBody>
          <a:bodyPr/>
          <a:lstStyle/>
          <a:p>
            <a:fld id="{F877EEA4-DFFB-7A41-A438-2204C3199658}" type="slidenum">
              <a:rPr lang="en-US" smtClean="0"/>
              <a:t>8</a:t>
            </a:fld>
            <a:endParaRPr lang="en-US"/>
          </a:p>
        </p:txBody>
      </p:sp>
    </p:spTree>
    <p:extLst>
      <p:ext uri="{BB962C8B-B14F-4D97-AF65-F5344CB8AC3E}">
        <p14:creationId xmlns:p14="http://schemas.microsoft.com/office/powerpoint/2010/main" val="93179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might think of your own transition as a field moving from drought to blooming.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find in retrospect that the change you feared was indeed an opportunity for self-discovery and growth. Have patience with yourself as you take small steps in a new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Knowing there is a pattern to the process I hope will make it easier for you to handle a big change the next time one comes around…and it will!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(Ending, drought</a:t>
            </a:r>
          </a:p>
          <a:p>
            <a:r>
              <a:rPr lang="en-US" dirty="0"/>
              <a:t>Middle, fallow field</a:t>
            </a:r>
          </a:p>
          <a:p>
            <a:r>
              <a:rPr lang="en-US" dirty="0"/>
              <a:t>Beginning, sunflowers)</a:t>
            </a:r>
          </a:p>
        </p:txBody>
      </p:sp>
      <p:sp>
        <p:nvSpPr>
          <p:cNvPr id="4" name="Slide Number Placeholder 3"/>
          <p:cNvSpPr>
            <a:spLocks noGrp="1"/>
          </p:cNvSpPr>
          <p:nvPr>
            <p:ph type="sldNum" sz="quarter" idx="5"/>
          </p:nvPr>
        </p:nvSpPr>
        <p:spPr/>
        <p:txBody>
          <a:bodyPr/>
          <a:lstStyle/>
          <a:p>
            <a:fld id="{F877EEA4-DFFB-7A41-A438-2204C3199658}" type="slidenum">
              <a:rPr lang="en-US" smtClean="0"/>
              <a:t>9</a:t>
            </a:fld>
            <a:endParaRPr lang="en-US"/>
          </a:p>
        </p:txBody>
      </p:sp>
    </p:spTree>
    <p:extLst>
      <p:ext uri="{BB962C8B-B14F-4D97-AF65-F5344CB8AC3E}">
        <p14:creationId xmlns:p14="http://schemas.microsoft.com/office/powerpoint/2010/main" val="83232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5FD9-C03D-C64D-8253-4BC85FEFA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DA859F-64DA-0544-B1BA-6E282E8D5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426AC-4164-1A43-A757-E8589AB97D3C}"/>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6CE54DB2-493D-6A46-8E7F-D98C67A0F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CF287-1ADD-DC49-99A0-0351CAF2C540}"/>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185551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B25B-BA25-2346-B66D-746474433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A527D1-C848-664B-AE37-7A791F8412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41749-9613-2349-9B8B-A9F10D271775}"/>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DFA0A0BC-3859-EE4D-AC35-315FE01C3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3F96D-5392-8F4D-A56C-20B706ED0DB2}"/>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401357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824E1-6398-7B46-8F09-6531BA4953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D7D2D-F500-C849-85BC-C3BFEE2A02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58922-66EE-F446-8DE0-8415AB64A571}"/>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79119671-95EA-6D44-BFFB-47537B48C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E4394-12AA-2544-A652-2D351A10D8D6}"/>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295086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D13D-80CE-EC4D-9701-434F386B1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5C053-B210-7944-801A-A5521EAD9A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7EA2A-A9E8-AB48-8F07-56C2A0C1B787}"/>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6E6B62CE-88FA-784F-B37B-701185103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6747F-106A-944E-A8DB-8A2AC1245A95}"/>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160803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ACBF-84F7-8949-A036-1E40FB036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3F1B0A-8472-F24A-BE08-AFBDBCD27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5444403-0BD2-E046-AC76-421727CC27B3}"/>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9BA9B84A-023A-F94E-82D8-590CA2768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37ADA-BCED-1842-8375-2E364A795AAB}"/>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170416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F1A1-059A-9944-8D4B-CC09D3DCE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2B428-11C8-AE44-B290-399532DE6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4F83EA-2634-4942-9C9A-431708737D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86CC4B-C16A-6745-9738-F52A9F44BDD3}"/>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6" name="Footer Placeholder 5">
            <a:extLst>
              <a:ext uri="{FF2B5EF4-FFF2-40B4-BE49-F238E27FC236}">
                <a16:creationId xmlns:a16="http://schemas.microsoft.com/office/drawing/2014/main" id="{677D7830-1270-144C-B4F6-3827FE552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B55E9-EA81-864B-A3AF-083263EAC44D}"/>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3649441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8100-F963-4F4A-A996-9D297A14E9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022A35-CD6A-214F-9497-24E1495B1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F1AA02-ADD6-4147-A024-E7038F27F1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7A81F9-2C52-8B46-AA0E-2DF52FCF5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895D36-6BDD-F643-9FDF-B639369E62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9CBD02-8B96-754C-A307-8904F639280B}"/>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8" name="Footer Placeholder 7">
            <a:extLst>
              <a:ext uri="{FF2B5EF4-FFF2-40B4-BE49-F238E27FC236}">
                <a16:creationId xmlns:a16="http://schemas.microsoft.com/office/drawing/2014/main" id="{41D150FD-5C78-F046-9E61-8290C58546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363128-B7F2-A847-A99E-AA6EB4B1A463}"/>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71740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043D-983E-9B4C-90ED-6F28F507F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3DC42A-8909-6346-961D-9260558F3D1D}"/>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4" name="Footer Placeholder 3">
            <a:extLst>
              <a:ext uri="{FF2B5EF4-FFF2-40B4-BE49-F238E27FC236}">
                <a16:creationId xmlns:a16="http://schemas.microsoft.com/office/drawing/2014/main" id="{8DC474EC-A9D1-7B41-BD44-0F804CA07B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8B4DC-3E8C-0148-AC14-54EFE6F8A802}"/>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238869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96C58-D3F8-E14D-97FE-8DDEBF537FF0}"/>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3" name="Footer Placeholder 2">
            <a:extLst>
              <a:ext uri="{FF2B5EF4-FFF2-40B4-BE49-F238E27FC236}">
                <a16:creationId xmlns:a16="http://schemas.microsoft.com/office/drawing/2014/main" id="{0BB98AD0-7AF7-984E-9F71-EF51CAC979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3AC9EC-400B-7B49-8BC0-D306790A83B1}"/>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305079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0197-7421-F946-B2A5-335DA33D9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5CBBEA-A9EB-CC42-A59D-83CC79947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E04A10-EA64-6E47-A289-3816CC438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B66ACC-98A8-924D-A0D7-FC812375469C}"/>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6" name="Footer Placeholder 5">
            <a:extLst>
              <a:ext uri="{FF2B5EF4-FFF2-40B4-BE49-F238E27FC236}">
                <a16:creationId xmlns:a16="http://schemas.microsoft.com/office/drawing/2014/main" id="{48E28A50-60DA-2948-B15B-32520AC50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70F82-6909-2C49-BEC6-52AB88A0168A}"/>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37485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FDF5-DA5E-E245-A00F-70D002F51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258E37-4ADA-054E-A2B0-B5EFF02EF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B5D690-F071-C144-844F-69F920A37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E02E09-A351-F54A-B611-0F444647BFC4}"/>
              </a:ext>
            </a:extLst>
          </p:cNvPr>
          <p:cNvSpPr>
            <a:spLocks noGrp="1"/>
          </p:cNvSpPr>
          <p:nvPr>
            <p:ph type="dt" sz="half" idx="10"/>
          </p:nvPr>
        </p:nvSpPr>
        <p:spPr/>
        <p:txBody>
          <a:bodyPr/>
          <a:lstStyle/>
          <a:p>
            <a:fld id="{D3C8C01F-AA8A-F243-8E54-92A31EEB2909}" type="datetimeFigureOut">
              <a:rPr lang="en-US" smtClean="0"/>
              <a:t>5/13/19</a:t>
            </a:fld>
            <a:endParaRPr lang="en-US"/>
          </a:p>
        </p:txBody>
      </p:sp>
      <p:sp>
        <p:nvSpPr>
          <p:cNvPr id="6" name="Footer Placeholder 5">
            <a:extLst>
              <a:ext uri="{FF2B5EF4-FFF2-40B4-BE49-F238E27FC236}">
                <a16:creationId xmlns:a16="http://schemas.microsoft.com/office/drawing/2014/main" id="{E5C0EF99-08DE-BE46-8668-201DCFF9C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905CD-8484-AA47-B0C5-C95A75E12FD2}"/>
              </a:ext>
            </a:extLst>
          </p:cNvPr>
          <p:cNvSpPr>
            <a:spLocks noGrp="1"/>
          </p:cNvSpPr>
          <p:nvPr>
            <p:ph type="sldNum" sz="quarter" idx="12"/>
          </p:nvPr>
        </p:nvSpPr>
        <p:spPr/>
        <p:txBody>
          <a:bodyPr/>
          <a:lstStyle/>
          <a:p>
            <a:fld id="{436F0C1C-CB58-9240-968C-8092D53EEA37}" type="slidenum">
              <a:rPr lang="en-US" smtClean="0"/>
              <a:t>‹#›</a:t>
            </a:fld>
            <a:endParaRPr lang="en-US"/>
          </a:p>
        </p:txBody>
      </p:sp>
    </p:spTree>
    <p:extLst>
      <p:ext uri="{BB962C8B-B14F-4D97-AF65-F5344CB8AC3E}">
        <p14:creationId xmlns:p14="http://schemas.microsoft.com/office/powerpoint/2010/main" val="162464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B0BD3-C1FB-C94B-809E-65DA98B5D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34D25-F961-8C48-8E06-AE3F94499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F4C42-2DB4-934C-B0CC-C5F99CF813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8C01F-AA8A-F243-8E54-92A31EEB2909}" type="datetimeFigureOut">
              <a:rPr lang="en-US" smtClean="0"/>
              <a:t>5/13/19</a:t>
            </a:fld>
            <a:endParaRPr lang="en-US"/>
          </a:p>
        </p:txBody>
      </p:sp>
      <p:sp>
        <p:nvSpPr>
          <p:cNvPr id="5" name="Footer Placeholder 4">
            <a:extLst>
              <a:ext uri="{FF2B5EF4-FFF2-40B4-BE49-F238E27FC236}">
                <a16:creationId xmlns:a16="http://schemas.microsoft.com/office/drawing/2014/main" id="{F1875FFD-FB53-DB4A-A022-C1499723D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EAAF8-379F-CD4D-9CEB-6ADBF925C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F0C1C-CB58-9240-968C-8092D53EEA37}" type="slidenum">
              <a:rPr lang="en-US" smtClean="0"/>
              <a:t>‹#›</a:t>
            </a:fld>
            <a:endParaRPr lang="en-US"/>
          </a:p>
        </p:txBody>
      </p:sp>
    </p:spTree>
    <p:extLst>
      <p:ext uri="{BB962C8B-B14F-4D97-AF65-F5344CB8AC3E}">
        <p14:creationId xmlns:p14="http://schemas.microsoft.com/office/powerpoint/2010/main" val="972200260"/>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smile.amazon.com/Scaling-Ivory-Tower-Academic-Workbook-ebook/dp/B07N146X9X/ref=sr_1_2?ie=UTF8&amp;qid=1548267409&amp;sr=8-2&amp;keywords=hillary+hutchinson" TargetMode="External"/><Relationship Id="rId4" Type="http://schemas.openxmlformats.org/officeDocument/2006/relationships/hyperlink" Target="http://www.transitioningyourlife.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5CCE052-1CB4-2A47-BF1F-1B0F99836A1D}"/>
              </a:ext>
            </a:extLst>
          </p:cNvPr>
          <p:cNvGraphicFramePr>
            <a:graphicFrameLocks noGrp="1"/>
          </p:cNvGraphicFramePr>
          <p:nvPr>
            <p:ph idx="1"/>
            <p:extLst>
              <p:ext uri="{D42A27DB-BD31-4B8C-83A1-F6EECF244321}">
                <p14:modId xmlns:p14="http://schemas.microsoft.com/office/powerpoint/2010/main" val="487703635"/>
              </p:ext>
            </p:extLst>
          </p:nvPr>
        </p:nvGraphicFramePr>
        <p:xfrm>
          <a:off x="1" y="162231"/>
          <a:ext cx="12192000" cy="6105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826A686-B264-C747-93A4-1E2F47FD26E4}"/>
              </a:ext>
            </a:extLst>
          </p:cNvPr>
          <p:cNvSpPr txBox="1"/>
          <p:nvPr/>
        </p:nvSpPr>
        <p:spPr>
          <a:xfrm>
            <a:off x="496187" y="2630372"/>
            <a:ext cx="11199628" cy="584775"/>
          </a:xfrm>
          <a:prstGeom prst="rect">
            <a:avLst/>
          </a:prstGeom>
          <a:noFill/>
        </p:spPr>
        <p:txBody>
          <a:bodyPr wrap="square" rtlCol="0">
            <a:spAutoFit/>
          </a:bodyPr>
          <a:lstStyle/>
          <a:p>
            <a:pPr lvl="0"/>
            <a:r>
              <a:rPr lang="en-US" sz="3200" dirty="0"/>
              <a:t>Dealing with the emotional aspects of leaving academia</a:t>
            </a:r>
          </a:p>
        </p:txBody>
      </p:sp>
      <p:sp>
        <p:nvSpPr>
          <p:cNvPr id="3" name="TextBox 2">
            <a:extLst>
              <a:ext uri="{FF2B5EF4-FFF2-40B4-BE49-F238E27FC236}">
                <a16:creationId xmlns:a16="http://schemas.microsoft.com/office/drawing/2014/main" id="{3D2F1088-9844-A748-BB9E-C42145BCE1C2}"/>
              </a:ext>
            </a:extLst>
          </p:cNvPr>
          <p:cNvSpPr txBox="1"/>
          <p:nvPr/>
        </p:nvSpPr>
        <p:spPr>
          <a:xfrm>
            <a:off x="3498112" y="3385268"/>
            <a:ext cx="4784652" cy="3539430"/>
          </a:xfrm>
          <a:prstGeom prst="rect">
            <a:avLst/>
          </a:prstGeom>
          <a:noFill/>
        </p:spPr>
        <p:txBody>
          <a:bodyPr wrap="square" rtlCol="0">
            <a:spAutoFit/>
          </a:bodyPr>
          <a:lstStyle/>
          <a:p>
            <a:pPr algn="ctr"/>
            <a:r>
              <a:rPr lang="en-US" sz="2000" dirty="0"/>
              <a:t>Presented at</a:t>
            </a:r>
          </a:p>
          <a:p>
            <a:pPr algn="ctr"/>
            <a:r>
              <a:rPr lang="en-US" sz="2000" dirty="0"/>
              <a:t> </a:t>
            </a:r>
            <a:endParaRPr lang="en-US" sz="2800" dirty="0"/>
          </a:p>
          <a:p>
            <a:pPr algn="ctr"/>
            <a:r>
              <a:rPr lang="en-US" sz="2800" b="1" dirty="0"/>
              <a:t>The 6</a:t>
            </a:r>
            <a:r>
              <a:rPr lang="en-US" sz="2800" b="1" baseline="30000" dirty="0"/>
              <a:t>th</a:t>
            </a:r>
            <a:r>
              <a:rPr lang="en-US" sz="2800" b="1" dirty="0"/>
              <a:t> Annual Online Career Conference for PhDs </a:t>
            </a:r>
          </a:p>
          <a:p>
            <a:pPr algn="ctr"/>
            <a:endParaRPr lang="en-US" dirty="0"/>
          </a:p>
          <a:p>
            <a:pPr algn="ctr"/>
            <a:endParaRPr lang="en-US" dirty="0"/>
          </a:p>
          <a:p>
            <a:pPr algn="ctr"/>
            <a:r>
              <a:rPr lang="en-US" sz="2800" dirty="0"/>
              <a:t>Beyond the Professoriate </a:t>
            </a:r>
          </a:p>
          <a:p>
            <a:pPr algn="ctr"/>
            <a:endParaRPr lang="en-US" dirty="0"/>
          </a:p>
          <a:p>
            <a:pPr algn="ctr"/>
            <a:r>
              <a:rPr lang="en-US" sz="2800" dirty="0"/>
              <a:t>May 4, 2019</a:t>
            </a:r>
          </a:p>
          <a:p>
            <a:endParaRPr lang="en-US" dirty="0"/>
          </a:p>
        </p:txBody>
      </p:sp>
    </p:spTree>
    <p:extLst>
      <p:ext uri="{BB962C8B-B14F-4D97-AF65-F5344CB8AC3E}">
        <p14:creationId xmlns:p14="http://schemas.microsoft.com/office/powerpoint/2010/main" val="10608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7565C1-CADF-3B4E-BDD2-3568EE3D7323}"/>
              </a:ext>
            </a:extLst>
          </p:cNvPr>
          <p:cNvPicPr>
            <a:picLocks noGrp="1" noChangeAspect="1"/>
          </p:cNvPicPr>
          <p:nvPr>
            <p:ph idx="1"/>
          </p:nvPr>
        </p:nvPicPr>
        <p:blipFill>
          <a:blip r:embed="rId3"/>
          <a:stretch>
            <a:fillRect/>
          </a:stretch>
        </p:blipFill>
        <p:spPr>
          <a:xfrm>
            <a:off x="749887" y="846051"/>
            <a:ext cx="9232313" cy="5198194"/>
          </a:xfrm>
        </p:spPr>
      </p:pic>
      <p:sp>
        <p:nvSpPr>
          <p:cNvPr id="6" name="TextBox 5">
            <a:extLst>
              <a:ext uri="{FF2B5EF4-FFF2-40B4-BE49-F238E27FC236}">
                <a16:creationId xmlns:a16="http://schemas.microsoft.com/office/drawing/2014/main" id="{D841ED1A-5983-6B43-AC47-E97B5CEECE97}"/>
              </a:ext>
            </a:extLst>
          </p:cNvPr>
          <p:cNvSpPr txBox="1"/>
          <p:nvPr/>
        </p:nvSpPr>
        <p:spPr>
          <a:xfrm>
            <a:off x="749887" y="336924"/>
            <a:ext cx="1937124" cy="369332"/>
          </a:xfrm>
          <a:prstGeom prst="rect">
            <a:avLst/>
          </a:prstGeom>
          <a:noFill/>
        </p:spPr>
        <p:txBody>
          <a:bodyPr wrap="square" rtlCol="0">
            <a:spAutoFit/>
          </a:bodyPr>
          <a:lstStyle/>
          <a:p>
            <a:r>
              <a:rPr lang="en-US" dirty="0"/>
              <a:t>Grief</a:t>
            </a:r>
          </a:p>
        </p:txBody>
      </p:sp>
    </p:spTree>
    <p:extLst>
      <p:ext uri="{BB962C8B-B14F-4D97-AF65-F5344CB8AC3E}">
        <p14:creationId xmlns:p14="http://schemas.microsoft.com/office/powerpoint/2010/main" val="2590527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832784-8400-1B44-857F-BBA23AA7C86D}"/>
              </a:ext>
            </a:extLst>
          </p:cNvPr>
          <p:cNvPicPr>
            <a:picLocks noGrp="1" noChangeAspect="1"/>
          </p:cNvPicPr>
          <p:nvPr>
            <p:ph idx="1"/>
          </p:nvPr>
        </p:nvPicPr>
        <p:blipFill>
          <a:blip r:embed="rId3"/>
          <a:stretch>
            <a:fillRect/>
          </a:stretch>
        </p:blipFill>
        <p:spPr>
          <a:xfrm>
            <a:off x="3668486" y="211853"/>
            <a:ext cx="5627311" cy="6465853"/>
          </a:xfrm>
        </p:spPr>
      </p:pic>
    </p:spTree>
    <p:extLst>
      <p:ext uri="{BB962C8B-B14F-4D97-AF65-F5344CB8AC3E}">
        <p14:creationId xmlns:p14="http://schemas.microsoft.com/office/powerpoint/2010/main" val="240482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B6A36FD-F62C-3C4A-8FAB-53FC1CFC379C}"/>
              </a:ext>
            </a:extLst>
          </p:cNvPr>
          <p:cNvSpPr txBox="1"/>
          <p:nvPr/>
        </p:nvSpPr>
        <p:spPr>
          <a:xfrm>
            <a:off x="484094" y="416859"/>
            <a:ext cx="815031" cy="369332"/>
          </a:xfrm>
          <a:prstGeom prst="rect">
            <a:avLst/>
          </a:prstGeom>
          <a:noFill/>
        </p:spPr>
        <p:txBody>
          <a:bodyPr wrap="none" rtlCol="0">
            <a:spAutoFit/>
          </a:bodyPr>
          <a:lstStyle/>
          <a:p>
            <a:r>
              <a:rPr lang="en-US" dirty="0"/>
              <a:t>Failure</a:t>
            </a:r>
          </a:p>
        </p:txBody>
      </p:sp>
      <p:pic>
        <p:nvPicPr>
          <p:cNvPr id="3" name="Picture 2">
            <a:extLst>
              <a:ext uri="{FF2B5EF4-FFF2-40B4-BE49-F238E27FC236}">
                <a16:creationId xmlns:a16="http://schemas.microsoft.com/office/drawing/2014/main" id="{5DF60778-8B7B-1145-BCAB-7A36CAF79A65}"/>
              </a:ext>
            </a:extLst>
          </p:cNvPr>
          <p:cNvPicPr>
            <a:picLocks noChangeAspect="1"/>
          </p:cNvPicPr>
          <p:nvPr/>
        </p:nvPicPr>
        <p:blipFill>
          <a:blip r:embed="rId3"/>
          <a:stretch>
            <a:fillRect/>
          </a:stretch>
        </p:blipFill>
        <p:spPr>
          <a:xfrm>
            <a:off x="2361021" y="786191"/>
            <a:ext cx="7472790" cy="5655313"/>
          </a:xfrm>
          <a:prstGeom prst="rect">
            <a:avLst/>
          </a:prstGeom>
        </p:spPr>
      </p:pic>
    </p:spTree>
    <p:extLst>
      <p:ext uri="{BB962C8B-B14F-4D97-AF65-F5344CB8AC3E}">
        <p14:creationId xmlns:p14="http://schemas.microsoft.com/office/powerpoint/2010/main" val="411377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FDED174-B48F-C840-8485-CA9769B5E0B2}"/>
              </a:ext>
            </a:extLst>
          </p:cNvPr>
          <p:cNvPicPr>
            <a:picLocks noGrp="1" noChangeAspect="1"/>
          </p:cNvPicPr>
          <p:nvPr>
            <p:ph idx="1"/>
          </p:nvPr>
        </p:nvPicPr>
        <p:blipFill>
          <a:blip r:embed="rId3"/>
          <a:stretch>
            <a:fillRect/>
          </a:stretch>
        </p:blipFill>
        <p:spPr>
          <a:xfrm>
            <a:off x="1148321" y="1042858"/>
            <a:ext cx="10031511" cy="5815142"/>
          </a:xfrm>
        </p:spPr>
      </p:pic>
    </p:spTree>
    <p:extLst>
      <p:ext uri="{BB962C8B-B14F-4D97-AF65-F5344CB8AC3E}">
        <p14:creationId xmlns:p14="http://schemas.microsoft.com/office/powerpoint/2010/main" val="288811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E2CCDE-A126-5B4C-AD89-5E901B142211}"/>
              </a:ext>
            </a:extLst>
          </p:cNvPr>
          <p:cNvPicPr>
            <a:picLocks noGrp="1" noChangeAspect="1"/>
          </p:cNvPicPr>
          <p:nvPr>
            <p:ph idx="1"/>
          </p:nvPr>
        </p:nvPicPr>
        <p:blipFill>
          <a:blip r:embed="rId3"/>
          <a:stretch>
            <a:fillRect/>
          </a:stretch>
        </p:blipFill>
        <p:spPr>
          <a:xfrm>
            <a:off x="1515286" y="705508"/>
            <a:ext cx="9609914" cy="5921561"/>
          </a:xfrm>
        </p:spPr>
      </p:pic>
      <p:sp>
        <p:nvSpPr>
          <p:cNvPr id="6" name="TextBox 5">
            <a:extLst>
              <a:ext uri="{FF2B5EF4-FFF2-40B4-BE49-F238E27FC236}">
                <a16:creationId xmlns:a16="http://schemas.microsoft.com/office/drawing/2014/main" id="{FD9E7800-EDA2-6D42-90D4-AFE529972931}"/>
              </a:ext>
            </a:extLst>
          </p:cNvPr>
          <p:cNvSpPr txBox="1"/>
          <p:nvPr/>
        </p:nvSpPr>
        <p:spPr>
          <a:xfrm>
            <a:off x="1116106" y="336176"/>
            <a:ext cx="798360" cy="369332"/>
          </a:xfrm>
          <a:prstGeom prst="rect">
            <a:avLst/>
          </a:prstGeom>
          <a:noFill/>
        </p:spPr>
        <p:txBody>
          <a:bodyPr wrap="none" rtlCol="0">
            <a:spAutoFit/>
          </a:bodyPr>
          <a:lstStyle/>
          <a:p>
            <a:r>
              <a:rPr lang="en-US" dirty="0"/>
              <a:t>Regret</a:t>
            </a:r>
          </a:p>
        </p:txBody>
      </p:sp>
    </p:spTree>
    <p:extLst>
      <p:ext uri="{BB962C8B-B14F-4D97-AF65-F5344CB8AC3E}">
        <p14:creationId xmlns:p14="http://schemas.microsoft.com/office/powerpoint/2010/main" val="6340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DF7B3B-F9D8-3245-BD9D-63134C9AD4C2}"/>
              </a:ext>
            </a:extLst>
          </p:cNvPr>
          <p:cNvPicPr>
            <a:picLocks noGrp="1" noChangeAspect="1"/>
          </p:cNvPicPr>
          <p:nvPr>
            <p:ph idx="1"/>
          </p:nvPr>
        </p:nvPicPr>
        <p:blipFill>
          <a:blip r:embed="rId3"/>
          <a:stretch>
            <a:fillRect/>
          </a:stretch>
        </p:blipFill>
        <p:spPr>
          <a:xfrm>
            <a:off x="1485900" y="281346"/>
            <a:ext cx="9512300" cy="6211859"/>
          </a:xfrm>
        </p:spPr>
      </p:pic>
    </p:spTree>
    <p:extLst>
      <p:ext uri="{BB962C8B-B14F-4D97-AF65-F5344CB8AC3E}">
        <p14:creationId xmlns:p14="http://schemas.microsoft.com/office/powerpoint/2010/main" val="389608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439A5-95E3-874B-8D8A-D146E926CF13}"/>
              </a:ext>
            </a:extLst>
          </p:cNvPr>
          <p:cNvSpPr txBox="1"/>
          <p:nvPr/>
        </p:nvSpPr>
        <p:spPr>
          <a:xfrm>
            <a:off x="927847" y="349624"/>
            <a:ext cx="593239" cy="369332"/>
          </a:xfrm>
          <a:prstGeom prst="rect">
            <a:avLst/>
          </a:prstGeom>
          <a:noFill/>
        </p:spPr>
        <p:txBody>
          <a:bodyPr wrap="none" rtlCol="0">
            <a:spAutoFit/>
          </a:bodyPr>
          <a:lstStyle/>
          <a:p>
            <a:r>
              <a:rPr lang="en-US" dirty="0"/>
              <a:t>Fear</a:t>
            </a:r>
          </a:p>
        </p:txBody>
      </p:sp>
      <p:pic>
        <p:nvPicPr>
          <p:cNvPr id="7" name="Content Placeholder 6">
            <a:extLst>
              <a:ext uri="{FF2B5EF4-FFF2-40B4-BE49-F238E27FC236}">
                <a16:creationId xmlns:a16="http://schemas.microsoft.com/office/drawing/2014/main" id="{CC2FC4D8-5AA9-2A44-9298-76861CF3EE1C}"/>
              </a:ext>
            </a:extLst>
          </p:cNvPr>
          <p:cNvPicPr>
            <a:picLocks noGrp="1" noChangeAspect="1"/>
          </p:cNvPicPr>
          <p:nvPr>
            <p:ph idx="1"/>
          </p:nvPr>
        </p:nvPicPr>
        <p:blipFill>
          <a:blip r:embed="rId3"/>
          <a:stretch>
            <a:fillRect/>
          </a:stretch>
        </p:blipFill>
        <p:spPr>
          <a:xfrm>
            <a:off x="2050473" y="718956"/>
            <a:ext cx="8160328" cy="5901219"/>
          </a:xfrm>
        </p:spPr>
      </p:pic>
    </p:spTree>
    <p:extLst>
      <p:ext uri="{BB962C8B-B14F-4D97-AF65-F5344CB8AC3E}">
        <p14:creationId xmlns:p14="http://schemas.microsoft.com/office/powerpoint/2010/main" val="878481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063809-F1A2-BF4C-B117-DC0F778CA588}"/>
              </a:ext>
            </a:extLst>
          </p:cNvPr>
          <p:cNvPicPr>
            <a:picLocks noGrp="1" noChangeAspect="1"/>
          </p:cNvPicPr>
          <p:nvPr>
            <p:ph idx="1"/>
          </p:nvPr>
        </p:nvPicPr>
        <p:blipFill>
          <a:blip r:embed="rId3"/>
          <a:stretch>
            <a:fillRect/>
          </a:stretch>
        </p:blipFill>
        <p:spPr>
          <a:xfrm>
            <a:off x="1008529" y="416859"/>
            <a:ext cx="9977718" cy="5982231"/>
          </a:xfrm>
        </p:spPr>
      </p:pic>
    </p:spTree>
    <p:extLst>
      <p:ext uri="{BB962C8B-B14F-4D97-AF65-F5344CB8AC3E}">
        <p14:creationId xmlns:p14="http://schemas.microsoft.com/office/powerpoint/2010/main" val="223110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6EAB6-8273-124B-B936-565D86E2744D}"/>
              </a:ext>
            </a:extLst>
          </p:cNvPr>
          <p:cNvSpPr txBox="1"/>
          <p:nvPr/>
        </p:nvSpPr>
        <p:spPr>
          <a:xfrm>
            <a:off x="457200" y="349624"/>
            <a:ext cx="742191" cy="369332"/>
          </a:xfrm>
          <a:prstGeom prst="rect">
            <a:avLst/>
          </a:prstGeom>
          <a:noFill/>
        </p:spPr>
        <p:txBody>
          <a:bodyPr wrap="none" rtlCol="0">
            <a:spAutoFit/>
          </a:bodyPr>
          <a:lstStyle/>
          <a:p>
            <a:r>
              <a:rPr lang="en-US" dirty="0"/>
              <a:t>Anger</a:t>
            </a:r>
          </a:p>
        </p:txBody>
      </p:sp>
      <p:pic>
        <p:nvPicPr>
          <p:cNvPr id="4" name="Picture 3">
            <a:extLst>
              <a:ext uri="{FF2B5EF4-FFF2-40B4-BE49-F238E27FC236}">
                <a16:creationId xmlns:a16="http://schemas.microsoft.com/office/drawing/2014/main" id="{69AD7268-BDAD-8747-B489-80178D9C3CFB}"/>
              </a:ext>
            </a:extLst>
          </p:cNvPr>
          <p:cNvPicPr>
            <a:picLocks noChangeAspect="1"/>
          </p:cNvPicPr>
          <p:nvPr/>
        </p:nvPicPr>
        <p:blipFill>
          <a:blip r:embed="rId3"/>
          <a:stretch>
            <a:fillRect/>
          </a:stretch>
        </p:blipFill>
        <p:spPr>
          <a:xfrm>
            <a:off x="2215501" y="718956"/>
            <a:ext cx="8507918" cy="5660153"/>
          </a:xfrm>
          <a:prstGeom prst="rect">
            <a:avLst/>
          </a:prstGeom>
        </p:spPr>
      </p:pic>
    </p:spTree>
    <p:extLst>
      <p:ext uri="{BB962C8B-B14F-4D97-AF65-F5344CB8AC3E}">
        <p14:creationId xmlns:p14="http://schemas.microsoft.com/office/powerpoint/2010/main" val="257703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A99BC-778A-334E-90FD-44E44AEA5A4B}"/>
              </a:ext>
            </a:extLst>
          </p:cNvPr>
          <p:cNvPicPr>
            <a:picLocks noChangeAspect="1"/>
          </p:cNvPicPr>
          <p:nvPr/>
        </p:nvPicPr>
        <p:blipFill>
          <a:blip r:embed="rId3"/>
          <a:stretch>
            <a:fillRect/>
          </a:stretch>
        </p:blipFill>
        <p:spPr>
          <a:xfrm>
            <a:off x="3225141" y="333499"/>
            <a:ext cx="6085114" cy="6085114"/>
          </a:xfrm>
          <a:prstGeom prst="rect">
            <a:avLst/>
          </a:prstGeom>
        </p:spPr>
      </p:pic>
    </p:spTree>
    <p:extLst>
      <p:ext uri="{BB962C8B-B14F-4D97-AF65-F5344CB8AC3E}">
        <p14:creationId xmlns:p14="http://schemas.microsoft.com/office/powerpoint/2010/main" val="1184367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66F7-17F1-BD44-8B02-E0C1CEA76D43}"/>
              </a:ext>
            </a:extLst>
          </p:cNvPr>
          <p:cNvSpPr>
            <a:spLocks noGrp="1"/>
          </p:cNvSpPr>
          <p:nvPr>
            <p:ph type="title"/>
          </p:nvPr>
        </p:nvSpPr>
        <p:spPr/>
        <p:txBody>
          <a:bodyPr/>
          <a:lstStyle/>
          <a:p>
            <a:r>
              <a:rPr lang="en-US" dirty="0"/>
              <a:t>About me</a:t>
            </a:r>
          </a:p>
        </p:txBody>
      </p:sp>
      <p:pic>
        <p:nvPicPr>
          <p:cNvPr id="5" name="Content Placeholder 4">
            <a:extLst>
              <a:ext uri="{FF2B5EF4-FFF2-40B4-BE49-F238E27FC236}">
                <a16:creationId xmlns:a16="http://schemas.microsoft.com/office/drawing/2014/main" id="{4566C329-7EF2-C742-A266-9EE78E6AA139}"/>
              </a:ext>
            </a:extLst>
          </p:cNvPr>
          <p:cNvPicPr>
            <a:picLocks noGrp="1" noChangeAspect="1"/>
          </p:cNvPicPr>
          <p:nvPr>
            <p:ph idx="1"/>
          </p:nvPr>
        </p:nvPicPr>
        <p:blipFill>
          <a:blip r:embed="rId3"/>
          <a:stretch>
            <a:fillRect/>
          </a:stretch>
        </p:blipFill>
        <p:spPr>
          <a:xfrm>
            <a:off x="4362450" y="1994694"/>
            <a:ext cx="2857500" cy="3810000"/>
          </a:xfrm>
          <a:ln>
            <a:solidFill>
              <a:srgbClr val="000000"/>
            </a:solidFill>
          </a:ln>
        </p:spPr>
      </p:pic>
    </p:spTree>
    <p:extLst>
      <p:ext uri="{BB962C8B-B14F-4D97-AF65-F5344CB8AC3E}">
        <p14:creationId xmlns:p14="http://schemas.microsoft.com/office/powerpoint/2010/main" val="3761387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A9F9EE-C0CC-FC43-BD7E-733A83EA2E9B}"/>
              </a:ext>
            </a:extLst>
          </p:cNvPr>
          <p:cNvPicPr>
            <a:picLocks noGrp="1" noChangeAspect="1"/>
          </p:cNvPicPr>
          <p:nvPr>
            <p:ph idx="1"/>
          </p:nvPr>
        </p:nvPicPr>
        <p:blipFill>
          <a:blip r:embed="rId3"/>
          <a:stretch>
            <a:fillRect/>
          </a:stretch>
        </p:blipFill>
        <p:spPr>
          <a:xfrm>
            <a:off x="2140109" y="591671"/>
            <a:ext cx="7918291" cy="5938718"/>
          </a:xfrm>
        </p:spPr>
      </p:pic>
      <p:sp>
        <p:nvSpPr>
          <p:cNvPr id="6" name="TextBox 5">
            <a:extLst>
              <a:ext uri="{FF2B5EF4-FFF2-40B4-BE49-F238E27FC236}">
                <a16:creationId xmlns:a16="http://schemas.microsoft.com/office/drawing/2014/main" id="{DC4F69FA-2121-1847-8B6F-1FEECBA21BF2}"/>
              </a:ext>
            </a:extLst>
          </p:cNvPr>
          <p:cNvSpPr txBox="1"/>
          <p:nvPr/>
        </p:nvSpPr>
        <p:spPr>
          <a:xfrm>
            <a:off x="645459" y="591671"/>
            <a:ext cx="885050" cy="369332"/>
          </a:xfrm>
          <a:prstGeom prst="rect">
            <a:avLst/>
          </a:prstGeom>
          <a:noFill/>
        </p:spPr>
        <p:txBody>
          <a:bodyPr wrap="none" rtlCol="0">
            <a:spAutoFit/>
          </a:bodyPr>
          <a:lstStyle/>
          <a:p>
            <a:r>
              <a:rPr lang="en-US" dirty="0"/>
              <a:t>Anxiety</a:t>
            </a:r>
          </a:p>
        </p:txBody>
      </p:sp>
    </p:spTree>
    <p:extLst>
      <p:ext uri="{BB962C8B-B14F-4D97-AF65-F5344CB8AC3E}">
        <p14:creationId xmlns:p14="http://schemas.microsoft.com/office/powerpoint/2010/main" val="386664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7A3FC0E-EE0B-414B-9AC2-FAECBB1401DA}"/>
              </a:ext>
            </a:extLst>
          </p:cNvPr>
          <p:cNvPicPr>
            <a:picLocks noGrp="1" noChangeAspect="1"/>
          </p:cNvPicPr>
          <p:nvPr>
            <p:ph idx="1"/>
          </p:nvPr>
        </p:nvPicPr>
        <p:blipFill>
          <a:blip r:embed="rId3"/>
          <a:stretch>
            <a:fillRect/>
          </a:stretch>
        </p:blipFill>
        <p:spPr>
          <a:xfrm>
            <a:off x="2271599" y="191385"/>
            <a:ext cx="8108217" cy="6496493"/>
          </a:xfrm>
        </p:spPr>
      </p:pic>
    </p:spTree>
    <p:extLst>
      <p:ext uri="{BB962C8B-B14F-4D97-AF65-F5344CB8AC3E}">
        <p14:creationId xmlns:p14="http://schemas.microsoft.com/office/powerpoint/2010/main" val="377240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A51367B-EEBF-7249-B7B9-350910577A2D}"/>
              </a:ext>
            </a:extLst>
          </p:cNvPr>
          <p:cNvPicPr>
            <a:picLocks noGrp="1" noChangeAspect="1"/>
          </p:cNvPicPr>
          <p:nvPr>
            <p:ph idx="1"/>
          </p:nvPr>
        </p:nvPicPr>
        <p:blipFill>
          <a:blip r:embed="rId3"/>
          <a:stretch>
            <a:fillRect/>
          </a:stretch>
        </p:blipFill>
        <p:spPr>
          <a:xfrm>
            <a:off x="1373990" y="839979"/>
            <a:ext cx="9553248" cy="5594895"/>
          </a:xfrm>
        </p:spPr>
      </p:pic>
      <p:sp>
        <p:nvSpPr>
          <p:cNvPr id="2" name="TextBox 1">
            <a:extLst>
              <a:ext uri="{FF2B5EF4-FFF2-40B4-BE49-F238E27FC236}">
                <a16:creationId xmlns:a16="http://schemas.microsoft.com/office/drawing/2014/main" id="{A79DB27E-EC0D-744D-BCE9-3A0832989AF3}"/>
              </a:ext>
            </a:extLst>
          </p:cNvPr>
          <p:cNvSpPr txBox="1"/>
          <p:nvPr/>
        </p:nvSpPr>
        <p:spPr>
          <a:xfrm>
            <a:off x="551329" y="470647"/>
            <a:ext cx="822661" cy="369332"/>
          </a:xfrm>
          <a:prstGeom prst="rect">
            <a:avLst/>
          </a:prstGeom>
          <a:noFill/>
        </p:spPr>
        <p:txBody>
          <a:bodyPr wrap="none" rtlCol="0">
            <a:spAutoFit/>
          </a:bodyPr>
          <a:lstStyle/>
          <a:p>
            <a:r>
              <a:rPr lang="en-US" dirty="0"/>
              <a:t>Shame</a:t>
            </a:r>
          </a:p>
        </p:txBody>
      </p:sp>
    </p:spTree>
    <p:extLst>
      <p:ext uri="{BB962C8B-B14F-4D97-AF65-F5344CB8AC3E}">
        <p14:creationId xmlns:p14="http://schemas.microsoft.com/office/powerpoint/2010/main" val="314321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FA6949-2675-7540-83C4-927BF9D20C9F}"/>
              </a:ext>
            </a:extLst>
          </p:cNvPr>
          <p:cNvPicPr>
            <a:picLocks noGrp="1" noChangeAspect="1"/>
          </p:cNvPicPr>
          <p:nvPr>
            <p:ph idx="1"/>
          </p:nvPr>
        </p:nvPicPr>
        <p:blipFill>
          <a:blip r:embed="rId3"/>
          <a:stretch>
            <a:fillRect/>
          </a:stretch>
        </p:blipFill>
        <p:spPr>
          <a:xfrm>
            <a:off x="1173192" y="154276"/>
            <a:ext cx="10110159" cy="6544427"/>
          </a:xfrm>
        </p:spPr>
      </p:pic>
    </p:spTree>
    <p:extLst>
      <p:ext uri="{BB962C8B-B14F-4D97-AF65-F5344CB8AC3E}">
        <p14:creationId xmlns:p14="http://schemas.microsoft.com/office/powerpoint/2010/main" val="186321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1DB405-8BC6-084F-B863-7225456BB211}"/>
              </a:ext>
            </a:extLst>
          </p:cNvPr>
          <p:cNvPicPr>
            <a:picLocks noGrp="1" noChangeAspect="1"/>
          </p:cNvPicPr>
          <p:nvPr>
            <p:ph idx="1"/>
          </p:nvPr>
        </p:nvPicPr>
        <p:blipFill>
          <a:blip r:embed="rId3"/>
          <a:stretch>
            <a:fillRect/>
          </a:stretch>
        </p:blipFill>
        <p:spPr>
          <a:xfrm>
            <a:off x="1242204" y="189781"/>
            <a:ext cx="9747848" cy="6482700"/>
          </a:xfrm>
        </p:spPr>
      </p:pic>
    </p:spTree>
    <p:extLst>
      <p:ext uri="{BB962C8B-B14F-4D97-AF65-F5344CB8AC3E}">
        <p14:creationId xmlns:p14="http://schemas.microsoft.com/office/powerpoint/2010/main" val="2705462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7F1C1-A6DC-AB40-BF2A-D57AD92774E3}"/>
              </a:ext>
            </a:extLst>
          </p:cNvPr>
          <p:cNvPicPr>
            <a:picLocks noChangeAspect="1"/>
          </p:cNvPicPr>
          <p:nvPr/>
        </p:nvPicPr>
        <p:blipFill>
          <a:blip r:embed="rId3"/>
          <a:stretch>
            <a:fillRect/>
          </a:stretch>
        </p:blipFill>
        <p:spPr>
          <a:xfrm>
            <a:off x="2656805" y="1322388"/>
            <a:ext cx="5984381" cy="4488286"/>
          </a:xfrm>
          <a:prstGeom prst="rect">
            <a:avLst/>
          </a:prstGeom>
        </p:spPr>
      </p:pic>
      <p:sp>
        <p:nvSpPr>
          <p:cNvPr id="5" name="TextBox 4">
            <a:extLst>
              <a:ext uri="{FF2B5EF4-FFF2-40B4-BE49-F238E27FC236}">
                <a16:creationId xmlns:a16="http://schemas.microsoft.com/office/drawing/2014/main" id="{DA6611D0-4E4E-914D-B7A3-D0ACAACDEE78}"/>
              </a:ext>
            </a:extLst>
          </p:cNvPr>
          <p:cNvSpPr txBox="1"/>
          <p:nvPr/>
        </p:nvSpPr>
        <p:spPr>
          <a:xfrm>
            <a:off x="2184400" y="901700"/>
            <a:ext cx="1051763" cy="369332"/>
          </a:xfrm>
          <a:prstGeom prst="rect">
            <a:avLst/>
          </a:prstGeom>
          <a:noFill/>
        </p:spPr>
        <p:txBody>
          <a:bodyPr wrap="none" rtlCol="0">
            <a:spAutoFit/>
          </a:bodyPr>
          <a:lstStyle/>
          <a:p>
            <a:r>
              <a:rPr lang="en-US" dirty="0"/>
              <a:t>Self -care</a:t>
            </a:r>
          </a:p>
        </p:txBody>
      </p:sp>
    </p:spTree>
    <p:extLst>
      <p:ext uri="{BB962C8B-B14F-4D97-AF65-F5344CB8AC3E}">
        <p14:creationId xmlns:p14="http://schemas.microsoft.com/office/powerpoint/2010/main" val="351226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2591-874B-244F-8043-48F45D992F8B}"/>
              </a:ext>
            </a:extLst>
          </p:cNvPr>
          <p:cNvSpPr>
            <a:spLocks noGrp="1"/>
          </p:cNvSpPr>
          <p:nvPr>
            <p:ph type="title"/>
          </p:nvPr>
        </p:nvSpPr>
        <p:spPr>
          <a:xfrm>
            <a:off x="838200" y="365125"/>
            <a:ext cx="2819400" cy="495487"/>
          </a:xfrm>
        </p:spPr>
        <p:txBody>
          <a:bodyPr>
            <a:normAutofit/>
          </a:bodyPr>
          <a:lstStyle/>
          <a:p>
            <a:r>
              <a:rPr lang="en-US" sz="1800" dirty="0">
                <a:latin typeface="+mn-lt"/>
              </a:rPr>
              <a:t>Reframing</a:t>
            </a:r>
          </a:p>
        </p:txBody>
      </p:sp>
      <p:pic>
        <p:nvPicPr>
          <p:cNvPr id="5" name="Content Placeholder 4">
            <a:extLst>
              <a:ext uri="{FF2B5EF4-FFF2-40B4-BE49-F238E27FC236}">
                <a16:creationId xmlns:a16="http://schemas.microsoft.com/office/drawing/2014/main" id="{3518461E-70BC-E446-84E8-E8F80A64F558}"/>
              </a:ext>
            </a:extLst>
          </p:cNvPr>
          <p:cNvPicPr>
            <a:picLocks noGrp="1" noChangeAspect="1"/>
          </p:cNvPicPr>
          <p:nvPr>
            <p:ph idx="1"/>
          </p:nvPr>
        </p:nvPicPr>
        <p:blipFill>
          <a:blip r:embed="rId3"/>
          <a:stretch>
            <a:fillRect/>
          </a:stretch>
        </p:blipFill>
        <p:spPr>
          <a:xfrm>
            <a:off x="2247900" y="860612"/>
            <a:ext cx="8243454" cy="5495636"/>
          </a:xfrm>
        </p:spPr>
      </p:pic>
    </p:spTree>
    <p:extLst>
      <p:ext uri="{BB962C8B-B14F-4D97-AF65-F5344CB8AC3E}">
        <p14:creationId xmlns:p14="http://schemas.microsoft.com/office/powerpoint/2010/main" val="205474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FB83-EA8B-A347-86B4-604EBA047F19}"/>
              </a:ext>
            </a:extLst>
          </p:cNvPr>
          <p:cNvSpPr>
            <a:spLocks noGrp="1"/>
          </p:cNvSpPr>
          <p:nvPr>
            <p:ph type="title"/>
          </p:nvPr>
        </p:nvSpPr>
        <p:spPr>
          <a:xfrm>
            <a:off x="965914" y="167425"/>
            <a:ext cx="10387885" cy="577899"/>
          </a:xfrm>
        </p:spPr>
        <p:txBody>
          <a:bodyPr>
            <a:normAutofit fontScale="90000"/>
          </a:bodyPr>
          <a:lstStyle/>
          <a:p>
            <a:r>
              <a:rPr lang="en-US" sz="3600" dirty="0">
                <a:latin typeface="+mn-lt"/>
              </a:rPr>
              <a:t>Happiness is a sense of purpose</a:t>
            </a:r>
          </a:p>
        </p:txBody>
      </p:sp>
      <p:pic>
        <p:nvPicPr>
          <p:cNvPr id="5" name="Content Placeholder 4">
            <a:extLst>
              <a:ext uri="{FF2B5EF4-FFF2-40B4-BE49-F238E27FC236}">
                <a16:creationId xmlns:a16="http://schemas.microsoft.com/office/drawing/2014/main" id="{52BC91F9-A996-B24E-954D-756F37518450}"/>
              </a:ext>
            </a:extLst>
          </p:cNvPr>
          <p:cNvPicPr>
            <a:picLocks noGrp="1" noChangeAspect="1"/>
          </p:cNvPicPr>
          <p:nvPr>
            <p:ph idx="1"/>
          </p:nvPr>
        </p:nvPicPr>
        <p:blipFill>
          <a:blip r:embed="rId3"/>
          <a:stretch>
            <a:fillRect/>
          </a:stretch>
        </p:blipFill>
        <p:spPr>
          <a:xfrm>
            <a:off x="1416677" y="745324"/>
            <a:ext cx="8934360" cy="5950424"/>
          </a:xfrm>
        </p:spPr>
      </p:pic>
    </p:spTree>
    <p:extLst>
      <p:ext uri="{BB962C8B-B14F-4D97-AF65-F5344CB8AC3E}">
        <p14:creationId xmlns:p14="http://schemas.microsoft.com/office/powerpoint/2010/main" val="1276395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F5426A-1E7B-544C-A6E5-BFB936930378}"/>
              </a:ext>
            </a:extLst>
          </p:cNvPr>
          <p:cNvPicPr>
            <a:picLocks noGrp="1" noChangeAspect="1"/>
          </p:cNvPicPr>
          <p:nvPr>
            <p:ph idx="1"/>
          </p:nvPr>
        </p:nvPicPr>
        <p:blipFill>
          <a:blip r:embed="rId3"/>
          <a:stretch>
            <a:fillRect/>
          </a:stretch>
        </p:blipFill>
        <p:spPr>
          <a:xfrm>
            <a:off x="2509526" y="398287"/>
            <a:ext cx="7311266" cy="5483449"/>
          </a:xfrm>
        </p:spPr>
      </p:pic>
      <p:sp>
        <p:nvSpPr>
          <p:cNvPr id="8" name="TextBox 7">
            <a:extLst>
              <a:ext uri="{FF2B5EF4-FFF2-40B4-BE49-F238E27FC236}">
                <a16:creationId xmlns:a16="http://schemas.microsoft.com/office/drawing/2014/main" id="{8C7995F3-991F-0543-B045-4BFB37DA42C3}"/>
              </a:ext>
            </a:extLst>
          </p:cNvPr>
          <p:cNvSpPr txBox="1"/>
          <p:nvPr/>
        </p:nvSpPr>
        <p:spPr>
          <a:xfrm>
            <a:off x="9203625" y="1045269"/>
            <a:ext cx="897146" cy="50571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D66152AF-1281-A84E-916D-3192AD3EEA1D}"/>
              </a:ext>
            </a:extLst>
          </p:cNvPr>
          <p:cNvSpPr txBox="1"/>
          <p:nvPr/>
        </p:nvSpPr>
        <p:spPr>
          <a:xfrm>
            <a:off x="2509526" y="398287"/>
            <a:ext cx="7909482" cy="1293964"/>
          </a:xfrm>
          <a:prstGeom prst="rect">
            <a:avLst/>
          </a:prstGeom>
          <a:solidFill>
            <a:schemeClr val="bg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BA6EA7B1-FB14-3846-9F69-F7B008558B78}"/>
              </a:ext>
            </a:extLst>
          </p:cNvPr>
          <p:cNvSpPr txBox="1"/>
          <p:nvPr/>
        </p:nvSpPr>
        <p:spPr>
          <a:xfrm>
            <a:off x="1663230" y="1045269"/>
            <a:ext cx="7988968" cy="369332"/>
          </a:xfrm>
          <a:prstGeom prst="rect">
            <a:avLst/>
          </a:prstGeom>
          <a:noFill/>
        </p:spPr>
        <p:txBody>
          <a:bodyPr wrap="square" rtlCol="0">
            <a:spAutoFit/>
          </a:bodyPr>
          <a:lstStyle/>
          <a:p>
            <a:r>
              <a:rPr lang="en-US" dirty="0"/>
              <a:t>Myth</a:t>
            </a:r>
          </a:p>
        </p:txBody>
      </p:sp>
    </p:spTree>
    <p:extLst>
      <p:ext uri="{BB962C8B-B14F-4D97-AF65-F5344CB8AC3E}">
        <p14:creationId xmlns:p14="http://schemas.microsoft.com/office/powerpoint/2010/main" val="234772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C512BA-235F-D148-B746-5D1424DBD416}"/>
              </a:ext>
            </a:extLst>
          </p:cNvPr>
          <p:cNvPicPr>
            <a:picLocks noGrp="1" noChangeAspect="1"/>
          </p:cNvPicPr>
          <p:nvPr>
            <p:ph idx="1"/>
          </p:nvPr>
        </p:nvPicPr>
        <p:blipFill>
          <a:blip r:embed="rId3"/>
          <a:stretch>
            <a:fillRect/>
          </a:stretch>
        </p:blipFill>
        <p:spPr>
          <a:xfrm>
            <a:off x="2018581" y="264846"/>
            <a:ext cx="7970808" cy="5978106"/>
          </a:xfrm>
        </p:spPr>
      </p:pic>
      <p:sp>
        <p:nvSpPr>
          <p:cNvPr id="6" name="TextBox 5">
            <a:extLst>
              <a:ext uri="{FF2B5EF4-FFF2-40B4-BE49-F238E27FC236}">
                <a16:creationId xmlns:a16="http://schemas.microsoft.com/office/drawing/2014/main" id="{D2000179-B952-D941-B35B-F031ACD82EB0}"/>
              </a:ext>
            </a:extLst>
          </p:cNvPr>
          <p:cNvSpPr txBox="1"/>
          <p:nvPr/>
        </p:nvSpPr>
        <p:spPr>
          <a:xfrm>
            <a:off x="9316527" y="-1"/>
            <a:ext cx="1504325" cy="6529137"/>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8ABE31E-6606-FB47-AAD1-EAA89408FE0D}"/>
              </a:ext>
            </a:extLst>
          </p:cNvPr>
          <p:cNvSpPr txBox="1"/>
          <p:nvPr/>
        </p:nvSpPr>
        <p:spPr>
          <a:xfrm>
            <a:off x="1187117" y="785700"/>
            <a:ext cx="7299158" cy="369332"/>
          </a:xfrm>
          <a:prstGeom prst="rect">
            <a:avLst/>
          </a:prstGeom>
          <a:solidFill>
            <a:schemeClr val="bg1"/>
          </a:solidFill>
        </p:spPr>
        <p:txBody>
          <a:bodyPr wrap="square" rtlCol="0">
            <a:spAutoFit/>
          </a:bodyPr>
          <a:lstStyle/>
          <a:p>
            <a:r>
              <a:rPr lang="en-US" dirty="0"/>
              <a:t>Reality</a:t>
            </a:r>
          </a:p>
        </p:txBody>
      </p:sp>
      <p:sp>
        <p:nvSpPr>
          <p:cNvPr id="2" name="TextBox 1">
            <a:extLst>
              <a:ext uri="{FF2B5EF4-FFF2-40B4-BE49-F238E27FC236}">
                <a16:creationId xmlns:a16="http://schemas.microsoft.com/office/drawing/2014/main" id="{5F0584FC-1537-794A-AAE6-AB3073E75571}"/>
              </a:ext>
            </a:extLst>
          </p:cNvPr>
          <p:cNvSpPr txBox="1"/>
          <p:nvPr/>
        </p:nvSpPr>
        <p:spPr>
          <a:xfrm>
            <a:off x="2018581" y="785700"/>
            <a:ext cx="7297947" cy="536898"/>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0D4795A5-4542-534D-853B-70686886B4F0}"/>
              </a:ext>
            </a:extLst>
          </p:cNvPr>
          <p:cNvSpPr txBox="1"/>
          <p:nvPr/>
        </p:nvSpPr>
        <p:spPr>
          <a:xfrm>
            <a:off x="2018581" y="272716"/>
            <a:ext cx="7297945" cy="51298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4550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C89780-4986-584D-9AD3-19B6FA26EE01}"/>
              </a:ext>
            </a:extLst>
          </p:cNvPr>
          <p:cNvPicPr>
            <a:picLocks noGrp="1" noChangeAspect="1"/>
          </p:cNvPicPr>
          <p:nvPr>
            <p:ph idx="1"/>
          </p:nvPr>
        </p:nvPicPr>
        <p:blipFill>
          <a:blip r:embed="rId3"/>
          <a:stretch>
            <a:fillRect/>
          </a:stretch>
        </p:blipFill>
        <p:spPr>
          <a:xfrm>
            <a:off x="1934087" y="685800"/>
            <a:ext cx="8301600" cy="5491163"/>
          </a:xfrm>
        </p:spPr>
      </p:pic>
    </p:spTree>
    <p:extLst>
      <p:ext uri="{BB962C8B-B14F-4D97-AF65-F5344CB8AC3E}">
        <p14:creationId xmlns:p14="http://schemas.microsoft.com/office/powerpoint/2010/main" val="131458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208E9-7222-E64E-838F-8CBC020CBDFD}"/>
              </a:ext>
            </a:extLst>
          </p:cNvPr>
          <p:cNvPicPr>
            <a:picLocks noGrp="1" noChangeAspect="1"/>
          </p:cNvPicPr>
          <p:nvPr>
            <p:ph idx="1"/>
          </p:nvPr>
        </p:nvPicPr>
        <p:blipFill>
          <a:blip r:embed="rId3"/>
          <a:stretch>
            <a:fillRect/>
          </a:stretch>
        </p:blipFill>
        <p:spPr>
          <a:xfrm>
            <a:off x="1679944" y="343860"/>
            <a:ext cx="9354879" cy="6225247"/>
          </a:xfrm>
        </p:spPr>
      </p:pic>
    </p:spTree>
    <p:extLst>
      <p:ext uri="{BB962C8B-B14F-4D97-AF65-F5344CB8AC3E}">
        <p14:creationId xmlns:p14="http://schemas.microsoft.com/office/powerpoint/2010/main" val="3031841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FE14-C35B-EE4D-9B58-2BB9F3586752}"/>
              </a:ext>
            </a:extLst>
          </p:cNvPr>
          <p:cNvSpPr>
            <a:spLocks noGrp="1"/>
          </p:cNvSpPr>
          <p:nvPr>
            <p:ph type="title"/>
          </p:nvPr>
        </p:nvSpPr>
        <p:spPr/>
        <p:txBody>
          <a:bodyPr>
            <a:normAutofit/>
          </a:bodyPr>
          <a:lstStyle/>
          <a:p>
            <a:r>
              <a:rPr lang="en-US" sz="3600" dirty="0"/>
              <a:t>My contact information:</a:t>
            </a:r>
          </a:p>
        </p:txBody>
      </p:sp>
      <p:pic>
        <p:nvPicPr>
          <p:cNvPr id="5" name="Content Placeholder 4">
            <a:extLst>
              <a:ext uri="{FF2B5EF4-FFF2-40B4-BE49-F238E27FC236}">
                <a16:creationId xmlns:a16="http://schemas.microsoft.com/office/drawing/2014/main" id="{A1DA55FA-FF35-E449-AA50-880F0A4E0DFD}"/>
              </a:ext>
            </a:extLst>
          </p:cNvPr>
          <p:cNvPicPr>
            <a:picLocks noGrp="1" noChangeAspect="1"/>
          </p:cNvPicPr>
          <p:nvPr>
            <p:ph idx="1"/>
          </p:nvPr>
        </p:nvPicPr>
        <p:blipFill>
          <a:blip r:embed="rId3"/>
          <a:stretch>
            <a:fillRect/>
          </a:stretch>
        </p:blipFill>
        <p:spPr>
          <a:xfrm>
            <a:off x="8233554" y="1027906"/>
            <a:ext cx="2857500" cy="3810000"/>
          </a:xfrm>
        </p:spPr>
      </p:pic>
      <p:sp>
        <p:nvSpPr>
          <p:cNvPr id="6" name="TextBox 5">
            <a:extLst>
              <a:ext uri="{FF2B5EF4-FFF2-40B4-BE49-F238E27FC236}">
                <a16:creationId xmlns:a16="http://schemas.microsoft.com/office/drawing/2014/main" id="{27A3501A-49C2-ED47-AFAA-892BC62C4386}"/>
              </a:ext>
            </a:extLst>
          </p:cNvPr>
          <p:cNvSpPr txBox="1"/>
          <p:nvPr/>
        </p:nvSpPr>
        <p:spPr>
          <a:xfrm>
            <a:off x="838200" y="1431984"/>
            <a:ext cx="7132608" cy="3477875"/>
          </a:xfrm>
          <a:prstGeom prst="rect">
            <a:avLst/>
          </a:prstGeom>
          <a:noFill/>
        </p:spPr>
        <p:txBody>
          <a:bodyPr wrap="square" rtlCol="0">
            <a:spAutoFit/>
          </a:bodyPr>
          <a:lstStyle/>
          <a:p>
            <a:pPr algn="ctr"/>
            <a:r>
              <a:rPr lang="en-US" sz="4000" b="1" dirty="0"/>
              <a:t>Transitioning Your Life</a:t>
            </a:r>
            <a:br>
              <a:rPr lang="en-US" dirty="0"/>
            </a:br>
            <a:endParaRPr lang="en-US" dirty="0"/>
          </a:p>
          <a:p>
            <a:r>
              <a:rPr lang="en-US" dirty="0"/>
              <a:t>Website: </a:t>
            </a:r>
            <a:r>
              <a:rPr lang="en-US" u="sng" dirty="0">
                <a:hlinkClick r:id="rId4"/>
              </a:rPr>
              <a:t>www.TransitioningYourLife.com</a:t>
            </a:r>
            <a:r>
              <a:rPr lang="en-US" dirty="0"/>
              <a:t> </a:t>
            </a:r>
          </a:p>
          <a:p>
            <a:r>
              <a:rPr lang="en-US" dirty="0"/>
              <a:t>Email: </a:t>
            </a:r>
            <a:r>
              <a:rPr lang="en-US" dirty="0" err="1"/>
              <a:t>Hillary@transitioningyourlife.com</a:t>
            </a:r>
            <a:endParaRPr lang="en-US" dirty="0"/>
          </a:p>
          <a:p>
            <a:endParaRPr lang="en-US" dirty="0"/>
          </a:p>
          <a:p>
            <a:r>
              <a:rPr lang="en-US" dirty="0"/>
              <a:t>First author </a:t>
            </a:r>
            <a:r>
              <a:rPr lang="en-US" dirty="0">
                <a:hlinkClick r:id="rId5"/>
              </a:rPr>
              <a:t>Scaling the ivory tower: Your academic job search workbook</a:t>
            </a:r>
            <a:r>
              <a:rPr lang="en-US" dirty="0"/>
              <a:t> </a:t>
            </a:r>
            <a:br>
              <a:rPr lang="en-US" dirty="0"/>
            </a:br>
            <a:endParaRPr lang="en-US" dirty="0"/>
          </a:p>
          <a:p>
            <a:endParaRPr lang="en-US" dirty="0"/>
          </a:p>
          <a:p>
            <a:r>
              <a:rPr lang="en-US" i="1" dirty="0"/>
              <a:t>Helping you create strategic roadmaps for a fulfilling intellectual life. </a:t>
            </a:r>
            <a:r>
              <a:rPr lang="en-US" dirty="0"/>
              <a:t> </a:t>
            </a:r>
          </a:p>
          <a:p>
            <a:br>
              <a:rPr lang="en-US" dirty="0"/>
            </a:br>
            <a:endParaRPr lang="en-US" dirty="0"/>
          </a:p>
        </p:txBody>
      </p:sp>
      <p:sp>
        <p:nvSpPr>
          <p:cNvPr id="8" name="TextBox 7">
            <a:extLst>
              <a:ext uri="{FF2B5EF4-FFF2-40B4-BE49-F238E27FC236}">
                <a16:creationId xmlns:a16="http://schemas.microsoft.com/office/drawing/2014/main" id="{855160CE-0F3F-C043-95DE-0393B874D322}"/>
              </a:ext>
            </a:extLst>
          </p:cNvPr>
          <p:cNvSpPr txBox="1"/>
          <p:nvPr/>
        </p:nvSpPr>
        <p:spPr>
          <a:xfrm>
            <a:off x="8739266" y="4940637"/>
            <a:ext cx="2614533" cy="646331"/>
          </a:xfrm>
          <a:prstGeom prst="rect">
            <a:avLst/>
          </a:prstGeom>
          <a:noFill/>
        </p:spPr>
        <p:txBody>
          <a:bodyPr wrap="square" rtlCol="0">
            <a:spAutoFit/>
          </a:bodyPr>
          <a:lstStyle/>
          <a:p>
            <a:r>
              <a:rPr lang="en-US" dirty="0">
                <a:solidFill>
                  <a:srgbClr val="00B0F0"/>
                </a:solidFill>
              </a:rPr>
              <a:t>Hillary Hutchinson</a:t>
            </a:r>
            <a:br>
              <a:rPr lang="en-US" i="1" dirty="0"/>
            </a:br>
            <a:r>
              <a:rPr lang="en-US" dirty="0">
                <a:solidFill>
                  <a:srgbClr val="00B0F0"/>
                </a:solidFill>
              </a:rPr>
              <a:t>The Change Strategist</a:t>
            </a:r>
          </a:p>
        </p:txBody>
      </p:sp>
    </p:spTree>
    <p:extLst>
      <p:ext uri="{BB962C8B-B14F-4D97-AF65-F5344CB8AC3E}">
        <p14:creationId xmlns:p14="http://schemas.microsoft.com/office/powerpoint/2010/main" val="123010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B9374C92-A48B-2542-A804-9E4B22ECB6AF}"/>
              </a:ext>
            </a:extLst>
          </p:cNvPr>
          <p:cNvPicPr>
            <a:picLocks noGrp="1" noChangeAspect="1"/>
          </p:cNvPicPr>
          <p:nvPr>
            <p:ph idx="1"/>
          </p:nvPr>
        </p:nvPicPr>
        <p:blipFill>
          <a:blip r:embed="rId3"/>
          <a:stretch>
            <a:fillRect/>
          </a:stretch>
        </p:blipFill>
        <p:spPr>
          <a:xfrm>
            <a:off x="1637325" y="-744279"/>
            <a:ext cx="8208424" cy="10622667"/>
          </a:xfrm>
        </p:spPr>
      </p:pic>
    </p:spTree>
    <p:extLst>
      <p:ext uri="{BB962C8B-B14F-4D97-AF65-F5344CB8AC3E}">
        <p14:creationId xmlns:p14="http://schemas.microsoft.com/office/powerpoint/2010/main" val="396952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C47F79-AD92-C04C-95A5-C44CB6044BC2}"/>
              </a:ext>
            </a:extLst>
          </p:cNvPr>
          <p:cNvPicPr>
            <a:picLocks noGrp="1" noChangeAspect="1"/>
          </p:cNvPicPr>
          <p:nvPr>
            <p:ph idx="1"/>
          </p:nvPr>
        </p:nvPicPr>
        <p:blipFill>
          <a:blip r:embed="rId3"/>
          <a:stretch>
            <a:fillRect/>
          </a:stretch>
        </p:blipFill>
        <p:spPr>
          <a:xfrm>
            <a:off x="776727" y="139494"/>
            <a:ext cx="9619875" cy="6413250"/>
          </a:xfrm>
        </p:spPr>
      </p:pic>
      <p:pic>
        <p:nvPicPr>
          <p:cNvPr id="6" name="Content Placeholder 4">
            <a:extLst>
              <a:ext uri="{FF2B5EF4-FFF2-40B4-BE49-F238E27FC236}">
                <a16:creationId xmlns:a16="http://schemas.microsoft.com/office/drawing/2014/main" id="{B0D7211E-4D2A-754C-9D59-3F9647F43870}"/>
              </a:ext>
            </a:extLst>
          </p:cNvPr>
          <p:cNvPicPr>
            <a:picLocks noChangeAspect="1"/>
          </p:cNvPicPr>
          <p:nvPr/>
        </p:nvPicPr>
        <p:blipFill>
          <a:blip r:embed="rId3"/>
          <a:stretch>
            <a:fillRect/>
          </a:stretch>
        </p:blipFill>
        <p:spPr>
          <a:xfrm>
            <a:off x="901988" y="139494"/>
            <a:ext cx="9619875" cy="6413250"/>
          </a:xfrm>
          <a:prstGeom prst="rect">
            <a:avLst/>
          </a:prstGeom>
        </p:spPr>
      </p:pic>
    </p:spTree>
    <p:extLst>
      <p:ext uri="{BB962C8B-B14F-4D97-AF65-F5344CB8AC3E}">
        <p14:creationId xmlns:p14="http://schemas.microsoft.com/office/powerpoint/2010/main" val="8765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6123AB-A0C4-0C4D-92C3-AB743F7E11C6}"/>
              </a:ext>
            </a:extLst>
          </p:cNvPr>
          <p:cNvPicPr>
            <a:picLocks noGrp="1" noChangeAspect="1"/>
          </p:cNvPicPr>
          <p:nvPr>
            <p:ph idx="1"/>
          </p:nvPr>
        </p:nvPicPr>
        <p:blipFill>
          <a:blip r:embed="rId3"/>
          <a:stretch>
            <a:fillRect/>
          </a:stretch>
        </p:blipFill>
        <p:spPr>
          <a:xfrm>
            <a:off x="3831689" y="382772"/>
            <a:ext cx="4617538" cy="6294475"/>
          </a:xfrm>
        </p:spPr>
      </p:pic>
      <p:sp>
        <p:nvSpPr>
          <p:cNvPr id="6" name="TextBox 5">
            <a:extLst>
              <a:ext uri="{FF2B5EF4-FFF2-40B4-BE49-F238E27FC236}">
                <a16:creationId xmlns:a16="http://schemas.microsoft.com/office/drawing/2014/main" id="{51A0894D-A779-974F-9561-0305CEE7E0AB}"/>
              </a:ext>
            </a:extLst>
          </p:cNvPr>
          <p:cNvSpPr txBox="1"/>
          <p:nvPr/>
        </p:nvSpPr>
        <p:spPr>
          <a:xfrm rot="21030752">
            <a:off x="726271" y="1969101"/>
            <a:ext cx="3083384" cy="523220"/>
          </a:xfrm>
          <a:prstGeom prst="rect">
            <a:avLst/>
          </a:prstGeom>
          <a:noFill/>
        </p:spPr>
        <p:txBody>
          <a:bodyPr wrap="square" rtlCol="0">
            <a:spAutoFit/>
          </a:bodyPr>
          <a:lstStyle/>
          <a:p>
            <a:r>
              <a:rPr lang="en-US" sz="2800" dirty="0"/>
              <a:t>For more statistics:</a:t>
            </a:r>
          </a:p>
        </p:txBody>
      </p:sp>
    </p:spTree>
    <p:extLst>
      <p:ext uri="{BB962C8B-B14F-4D97-AF65-F5344CB8AC3E}">
        <p14:creationId xmlns:p14="http://schemas.microsoft.com/office/powerpoint/2010/main" val="264638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A614B40-5397-B847-B7B5-E4F4C784F873}"/>
              </a:ext>
            </a:extLst>
          </p:cNvPr>
          <p:cNvPicPr>
            <a:picLocks noGrp="1" noChangeAspect="1"/>
          </p:cNvPicPr>
          <p:nvPr>
            <p:ph idx="1"/>
          </p:nvPr>
        </p:nvPicPr>
        <p:blipFill>
          <a:blip r:embed="rId3"/>
          <a:stretch>
            <a:fillRect/>
          </a:stretch>
        </p:blipFill>
        <p:spPr>
          <a:xfrm>
            <a:off x="188259" y="309282"/>
            <a:ext cx="6024283" cy="2993197"/>
          </a:xfrm>
        </p:spPr>
      </p:pic>
      <p:pic>
        <p:nvPicPr>
          <p:cNvPr id="13" name="Picture 12">
            <a:extLst>
              <a:ext uri="{FF2B5EF4-FFF2-40B4-BE49-F238E27FC236}">
                <a16:creationId xmlns:a16="http://schemas.microsoft.com/office/drawing/2014/main" id="{7069032F-E947-EF41-90AF-6A123FEDDFD7}"/>
              </a:ext>
            </a:extLst>
          </p:cNvPr>
          <p:cNvPicPr>
            <a:picLocks noChangeAspect="1"/>
          </p:cNvPicPr>
          <p:nvPr/>
        </p:nvPicPr>
        <p:blipFill>
          <a:blip r:embed="rId4"/>
          <a:stretch>
            <a:fillRect/>
          </a:stretch>
        </p:blipFill>
        <p:spPr>
          <a:xfrm>
            <a:off x="5308100" y="3302479"/>
            <a:ext cx="6622929" cy="3262406"/>
          </a:xfrm>
          <a:prstGeom prst="rect">
            <a:avLst/>
          </a:prstGeom>
        </p:spPr>
      </p:pic>
    </p:spTree>
    <p:extLst>
      <p:ext uri="{BB962C8B-B14F-4D97-AF65-F5344CB8AC3E}">
        <p14:creationId xmlns:p14="http://schemas.microsoft.com/office/powerpoint/2010/main" val="3847578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2822D662-AC6B-FB4C-A2AB-E601BCDDD4E7}"/>
              </a:ext>
            </a:extLst>
          </p:cNvPr>
          <p:cNvPicPr>
            <a:picLocks noGrp="1" noChangeAspect="1"/>
          </p:cNvPicPr>
          <p:nvPr>
            <p:ph idx="1"/>
          </p:nvPr>
        </p:nvPicPr>
        <p:blipFill>
          <a:blip r:embed="rId3"/>
          <a:stretch>
            <a:fillRect/>
          </a:stretch>
        </p:blipFill>
        <p:spPr>
          <a:xfrm>
            <a:off x="726397" y="897146"/>
            <a:ext cx="11170449" cy="5262113"/>
          </a:xfrm>
        </p:spPr>
      </p:pic>
    </p:spTree>
    <p:extLst>
      <p:ext uri="{BB962C8B-B14F-4D97-AF65-F5344CB8AC3E}">
        <p14:creationId xmlns:p14="http://schemas.microsoft.com/office/powerpoint/2010/main" val="5767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9591707-87AF-0B4B-8CD0-6AA63C1C92AE}"/>
              </a:ext>
            </a:extLst>
          </p:cNvPr>
          <p:cNvPicPr>
            <a:picLocks noGrp="1" noChangeAspect="1"/>
          </p:cNvPicPr>
          <p:nvPr>
            <p:ph idx="1"/>
          </p:nvPr>
        </p:nvPicPr>
        <p:blipFill>
          <a:blip r:embed="rId3"/>
          <a:stretch>
            <a:fillRect/>
          </a:stretch>
        </p:blipFill>
        <p:spPr>
          <a:xfrm>
            <a:off x="1808914" y="136454"/>
            <a:ext cx="8508280" cy="6574580"/>
          </a:xfrm>
          <a:ln>
            <a:noFill/>
          </a:ln>
        </p:spPr>
      </p:pic>
      <p:pic>
        <p:nvPicPr>
          <p:cNvPr id="2" name="Picture 1">
            <a:extLst>
              <a:ext uri="{FF2B5EF4-FFF2-40B4-BE49-F238E27FC236}">
                <a16:creationId xmlns:a16="http://schemas.microsoft.com/office/drawing/2014/main" id="{618B416F-B0AB-E345-A995-F27909013A9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718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69BDA4-B2AE-F34C-83DE-75989B168833}"/>
              </a:ext>
            </a:extLst>
          </p:cNvPr>
          <p:cNvPicPr>
            <a:picLocks noChangeAspect="1"/>
          </p:cNvPicPr>
          <p:nvPr/>
        </p:nvPicPr>
        <p:blipFill>
          <a:blip r:embed="rId3"/>
          <a:stretch>
            <a:fillRect/>
          </a:stretch>
        </p:blipFill>
        <p:spPr>
          <a:xfrm>
            <a:off x="34112" y="3611592"/>
            <a:ext cx="4157932" cy="2771955"/>
          </a:xfrm>
          <a:prstGeom prst="rect">
            <a:avLst/>
          </a:prstGeom>
        </p:spPr>
      </p:pic>
      <p:pic>
        <p:nvPicPr>
          <p:cNvPr id="21" name="Picture 20">
            <a:extLst>
              <a:ext uri="{FF2B5EF4-FFF2-40B4-BE49-F238E27FC236}">
                <a16:creationId xmlns:a16="http://schemas.microsoft.com/office/drawing/2014/main" id="{6BBA6090-AA9C-4541-8354-B78B83ED451C}"/>
              </a:ext>
            </a:extLst>
          </p:cNvPr>
          <p:cNvPicPr>
            <a:picLocks noChangeAspect="1"/>
          </p:cNvPicPr>
          <p:nvPr/>
        </p:nvPicPr>
        <p:blipFill>
          <a:blip r:embed="rId4"/>
          <a:stretch>
            <a:fillRect/>
          </a:stretch>
        </p:blipFill>
        <p:spPr>
          <a:xfrm>
            <a:off x="3692894" y="1500997"/>
            <a:ext cx="4605353" cy="2591436"/>
          </a:xfrm>
          <a:prstGeom prst="rect">
            <a:avLst/>
          </a:prstGeom>
        </p:spPr>
      </p:pic>
      <p:sp>
        <p:nvSpPr>
          <p:cNvPr id="22" name="TextBox 21">
            <a:extLst>
              <a:ext uri="{FF2B5EF4-FFF2-40B4-BE49-F238E27FC236}">
                <a16:creationId xmlns:a16="http://schemas.microsoft.com/office/drawing/2014/main" id="{FFF421FA-38D5-874B-AB1A-EE3C315E262C}"/>
              </a:ext>
            </a:extLst>
          </p:cNvPr>
          <p:cNvSpPr txBox="1"/>
          <p:nvPr/>
        </p:nvSpPr>
        <p:spPr>
          <a:xfrm>
            <a:off x="1424763" y="6383546"/>
            <a:ext cx="1594088" cy="369332"/>
          </a:xfrm>
          <a:prstGeom prst="rect">
            <a:avLst/>
          </a:prstGeom>
          <a:noFill/>
        </p:spPr>
        <p:txBody>
          <a:bodyPr wrap="square" rtlCol="0">
            <a:spAutoFit/>
          </a:bodyPr>
          <a:lstStyle/>
          <a:p>
            <a:r>
              <a:rPr lang="en-US" dirty="0"/>
              <a:t>ENDING</a:t>
            </a:r>
          </a:p>
        </p:txBody>
      </p:sp>
      <p:sp>
        <p:nvSpPr>
          <p:cNvPr id="23" name="TextBox 22">
            <a:extLst>
              <a:ext uri="{FF2B5EF4-FFF2-40B4-BE49-F238E27FC236}">
                <a16:creationId xmlns:a16="http://schemas.microsoft.com/office/drawing/2014/main" id="{BB83B16B-5157-FC43-B609-C71BD31D44B1}"/>
              </a:ext>
            </a:extLst>
          </p:cNvPr>
          <p:cNvSpPr txBox="1"/>
          <p:nvPr/>
        </p:nvSpPr>
        <p:spPr>
          <a:xfrm>
            <a:off x="5262902" y="4094036"/>
            <a:ext cx="2587924" cy="369332"/>
          </a:xfrm>
          <a:prstGeom prst="rect">
            <a:avLst/>
          </a:prstGeom>
          <a:noFill/>
        </p:spPr>
        <p:txBody>
          <a:bodyPr wrap="square" rtlCol="0">
            <a:spAutoFit/>
          </a:bodyPr>
          <a:lstStyle/>
          <a:p>
            <a:r>
              <a:rPr lang="en-US" dirty="0"/>
              <a:t>FALLOW PERIOD </a:t>
            </a:r>
          </a:p>
        </p:txBody>
      </p:sp>
      <p:pic>
        <p:nvPicPr>
          <p:cNvPr id="19" name="Content Placeholder 18">
            <a:extLst>
              <a:ext uri="{FF2B5EF4-FFF2-40B4-BE49-F238E27FC236}">
                <a16:creationId xmlns:a16="http://schemas.microsoft.com/office/drawing/2014/main" id="{CB711438-AC83-9E4A-BBB0-505EABE9B88C}"/>
              </a:ext>
            </a:extLst>
          </p:cNvPr>
          <p:cNvPicPr>
            <a:picLocks noGrp="1" noChangeAspect="1"/>
          </p:cNvPicPr>
          <p:nvPr>
            <p:ph idx="1"/>
          </p:nvPr>
        </p:nvPicPr>
        <p:blipFill>
          <a:blip r:embed="rId5"/>
          <a:stretch>
            <a:fillRect/>
          </a:stretch>
        </p:blipFill>
        <p:spPr>
          <a:xfrm>
            <a:off x="7351787" y="112144"/>
            <a:ext cx="4581420" cy="2777705"/>
          </a:xfrm>
        </p:spPr>
      </p:pic>
      <p:sp>
        <p:nvSpPr>
          <p:cNvPr id="24" name="TextBox 23">
            <a:extLst>
              <a:ext uri="{FF2B5EF4-FFF2-40B4-BE49-F238E27FC236}">
                <a16:creationId xmlns:a16="http://schemas.microsoft.com/office/drawing/2014/main" id="{ABC20327-32A3-844B-A9F0-BD2FC61838A8}"/>
              </a:ext>
            </a:extLst>
          </p:cNvPr>
          <p:cNvSpPr txBox="1"/>
          <p:nvPr/>
        </p:nvSpPr>
        <p:spPr>
          <a:xfrm>
            <a:off x="9098260" y="2955700"/>
            <a:ext cx="3324045" cy="369332"/>
          </a:xfrm>
          <a:prstGeom prst="rect">
            <a:avLst/>
          </a:prstGeom>
          <a:noFill/>
        </p:spPr>
        <p:txBody>
          <a:bodyPr wrap="square" rtlCol="0">
            <a:spAutoFit/>
          </a:bodyPr>
          <a:lstStyle/>
          <a:p>
            <a:r>
              <a:rPr lang="en-US" dirty="0"/>
              <a:t>NEW BEGINNING</a:t>
            </a:r>
          </a:p>
        </p:txBody>
      </p:sp>
    </p:spTree>
    <p:extLst>
      <p:ext uri="{BB962C8B-B14F-4D97-AF65-F5344CB8AC3E}">
        <p14:creationId xmlns:p14="http://schemas.microsoft.com/office/powerpoint/2010/main" val="2691390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15709</TotalTime>
  <Words>5910</Words>
  <Application>Microsoft Macintosh PowerPoint</Application>
  <PresentationFormat>Widescreen</PresentationFormat>
  <Paragraphs>430</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About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Reframing</vt:lpstr>
      <vt:lpstr>Happiness is a sense of purpose</vt:lpstr>
      <vt:lpstr>PowerPoint Presentation</vt:lpstr>
      <vt:lpstr>PowerPoint Presentation</vt:lpstr>
      <vt:lpstr>PowerPoint Presentation</vt:lpstr>
      <vt:lpstr>My contact information: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On</dc:title>
  <dc:creator>Hillary Hutchinson</dc:creator>
  <cp:lastModifiedBy>Hillary Hutchinson</cp:lastModifiedBy>
  <cp:revision>226</cp:revision>
  <cp:lastPrinted>2019-05-06T17:36:17Z</cp:lastPrinted>
  <dcterms:created xsi:type="dcterms:W3CDTF">2019-04-03T20:06:45Z</dcterms:created>
  <dcterms:modified xsi:type="dcterms:W3CDTF">2019-05-13T16:05:22Z</dcterms:modified>
</cp:coreProperties>
</file>